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63" r:id="rId2"/>
    <p:sldMasterId id="2147483866" r:id="rId3"/>
    <p:sldMasterId id="2147483943" r:id="rId4"/>
    <p:sldMasterId id="2147483956" r:id="rId5"/>
    <p:sldMasterId id="2147483969" r:id="rId6"/>
    <p:sldMasterId id="2147483982" r:id="rId7"/>
    <p:sldMasterId id="2147483995" r:id="rId8"/>
    <p:sldMasterId id="2147484024" r:id="rId9"/>
    <p:sldMasterId id="2147484054" r:id="rId10"/>
    <p:sldMasterId id="2147484097" r:id="rId11"/>
    <p:sldMasterId id="2147484115" r:id="rId12"/>
  </p:sldMasterIdLst>
  <p:notesMasterIdLst>
    <p:notesMasterId r:id="rId42"/>
  </p:notesMasterIdLst>
  <p:handoutMasterIdLst>
    <p:handoutMasterId r:id="rId43"/>
  </p:handoutMasterIdLst>
  <p:sldIdLst>
    <p:sldId id="605" r:id="rId13"/>
    <p:sldId id="696" r:id="rId14"/>
    <p:sldId id="679" r:id="rId15"/>
    <p:sldId id="695" r:id="rId16"/>
    <p:sldId id="747" r:id="rId17"/>
    <p:sldId id="748" r:id="rId18"/>
    <p:sldId id="750" r:id="rId19"/>
    <p:sldId id="749" r:id="rId20"/>
    <p:sldId id="751" r:id="rId21"/>
    <p:sldId id="754" r:id="rId22"/>
    <p:sldId id="755" r:id="rId23"/>
    <p:sldId id="756" r:id="rId24"/>
    <p:sldId id="757" r:id="rId25"/>
    <p:sldId id="732" r:id="rId26"/>
    <p:sldId id="733" r:id="rId27"/>
    <p:sldId id="759" r:id="rId28"/>
    <p:sldId id="760" r:id="rId29"/>
    <p:sldId id="761" r:id="rId30"/>
    <p:sldId id="699" r:id="rId31"/>
    <p:sldId id="767" r:id="rId32"/>
    <p:sldId id="768" r:id="rId33"/>
    <p:sldId id="765" r:id="rId34"/>
    <p:sldId id="769" r:id="rId35"/>
    <p:sldId id="770" r:id="rId36"/>
    <p:sldId id="729" r:id="rId37"/>
    <p:sldId id="730" r:id="rId38"/>
    <p:sldId id="734" r:id="rId39"/>
    <p:sldId id="688" r:id="rId40"/>
    <p:sldId id="616" r:id="rId41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gelyné Csintalan Lilian Gabriella" initials="GCsLG" lastIdx="2" clrIdx="0"/>
  <p:cmAuthor id="1" name="Hegyesi Béla" initials="H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467A"/>
    <a:srgbClr val="FADC90"/>
    <a:srgbClr val="948A54"/>
    <a:srgbClr val="7F2F2D"/>
    <a:srgbClr val="A6A6A6"/>
    <a:srgbClr val="287272"/>
    <a:srgbClr val="706840"/>
    <a:srgbClr val="007A3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1" autoAdjust="0"/>
    <p:restoredTop sz="95771" autoAdjust="0"/>
  </p:normalViewPr>
  <p:slideViewPr>
    <p:cSldViewPr>
      <p:cViewPr varScale="1">
        <p:scale>
          <a:sx n="58" d="100"/>
          <a:sy n="58" d="100"/>
        </p:scale>
        <p:origin x="-1168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6242" cy="495856"/>
          </a:xfrm>
          <a:prstGeom prst="rect">
            <a:avLst/>
          </a:prstGeom>
        </p:spPr>
        <p:txBody>
          <a:bodyPr vert="horz" lIns="91945" tIns="45973" rIns="91945" bIns="4597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844" y="5"/>
            <a:ext cx="2946242" cy="495856"/>
          </a:xfrm>
          <a:prstGeom prst="rect">
            <a:avLst/>
          </a:prstGeom>
        </p:spPr>
        <p:txBody>
          <a:bodyPr vert="horz" lIns="91945" tIns="45973" rIns="91945" bIns="45973" rtlCol="0"/>
          <a:lstStyle>
            <a:lvl1pPr algn="r">
              <a:defRPr sz="1200"/>
            </a:lvl1pPr>
          </a:lstStyle>
          <a:p>
            <a:fld id="{188B5A49-09C4-4A52-955D-A096104D2123}" type="datetimeFigureOut">
              <a:rPr lang="hu-HU" smtClean="0"/>
              <a:t>2024.11.08.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2" y="9429199"/>
            <a:ext cx="2946242" cy="495856"/>
          </a:xfrm>
          <a:prstGeom prst="rect">
            <a:avLst/>
          </a:prstGeom>
        </p:spPr>
        <p:txBody>
          <a:bodyPr vert="horz" lIns="91945" tIns="45973" rIns="91945" bIns="4597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844" y="9429199"/>
            <a:ext cx="2946242" cy="495856"/>
          </a:xfrm>
          <a:prstGeom prst="rect">
            <a:avLst/>
          </a:prstGeom>
        </p:spPr>
        <p:txBody>
          <a:bodyPr vert="horz" lIns="91945" tIns="45973" rIns="91945" bIns="45973" rtlCol="0" anchor="b"/>
          <a:lstStyle>
            <a:lvl1pPr algn="r">
              <a:defRPr sz="1200"/>
            </a:lvl1pPr>
          </a:lstStyle>
          <a:p>
            <a:fld id="{BDE85D61-8593-4425-A022-232EF34A1A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591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400" cy="496805"/>
          </a:xfrm>
          <a:prstGeom prst="rect">
            <a:avLst/>
          </a:prstGeom>
        </p:spPr>
        <p:txBody>
          <a:bodyPr vert="horz" lIns="91788" tIns="45892" rIns="91788" bIns="458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92" y="6"/>
            <a:ext cx="2946400" cy="496805"/>
          </a:xfrm>
          <a:prstGeom prst="rect">
            <a:avLst/>
          </a:prstGeom>
        </p:spPr>
        <p:txBody>
          <a:bodyPr vert="horz" lIns="91788" tIns="45892" rIns="91788" bIns="458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132F15-3B1A-4B56-8DD6-8A7DA420F70F}" type="datetimeFigureOut">
              <a:rPr lang="hu-HU"/>
              <a:pPr>
                <a:defRPr/>
              </a:pPr>
              <a:t>2024.11.08.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53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8" tIns="45892" rIns="91788" bIns="45892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4" y="4715713"/>
            <a:ext cx="5438775" cy="4466510"/>
          </a:xfrm>
          <a:prstGeom prst="rect">
            <a:avLst/>
          </a:prstGeom>
        </p:spPr>
        <p:txBody>
          <a:bodyPr vert="horz" lIns="91788" tIns="45892" rIns="91788" bIns="45892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4" y="9428248"/>
            <a:ext cx="2946400" cy="496805"/>
          </a:xfrm>
          <a:prstGeom prst="rect">
            <a:avLst/>
          </a:prstGeom>
        </p:spPr>
        <p:txBody>
          <a:bodyPr vert="horz" lIns="91788" tIns="45892" rIns="91788" bIns="458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92" y="9428248"/>
            <a:ext cx="2946400" cy="496805"/>
          </a:xfrm>
          <a:prstGeom prst="rect">
            <a:avLst/>
          </a:prstGeom>
        </p:spPr>
        <p:txBody>
          <a:bodyPr vert="horz" lIns="91788" tIns="45892" rIns="91788" bIns="458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FCEAC0-4660-441E-B4B4-D1BF684B37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978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53000" cy="37163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CEAC0-4660-441E-B4B4-D1BF684B379E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4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53000" cy="37163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CEAC0-4660-441E-B4B4-D1BF684B379E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5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53000" cy="37163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Megelőlegezésre 30</a:t>
            </a:r>
            <a:r>
              <a:rPr lang="hu-HU" baseline="0" dirty="0" smtClean="0"/>
              <a:t> nap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CEAC0-4660-441E-B4B4-D1BF684B379E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91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53000" cy="37163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CEAC0-4660-441E-B4B4-D1BF684B379E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5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53000" cy="37163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CEAC0-4660-441E-B4B4-D1BF684B379E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53000" cy="3716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Magyarország </a:t>
            </a:r>
          </a:p>
          <a:p>
            <a:pPr marL="171158" indent="-171158">
              <a:buFontTx/>
              <a:buChar char="-"/>
              <a:defRPr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határ menti, </a:t>
            </a:r>
          </a:p>
          <a:p>
            <a:pPr marL="171158" indent="-171158">
              <a:buFontTx/>
              <a:buChar char="-"/>
              <a:defRPr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transznacionális, </a:t>
            </a:r>
          </a:p>
          <a:p>
            <a:pPr marL="171158" indent="-171158">
              <a:buFontTx/>
              <a:buChar char="-"/>
              <a:defRPr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hu-H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interregionális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együttműködési programban vesz részt.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E709D-E50F-4387-87B4-B2A7E03B8447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53000" cy="37163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KB. 2x forrás igény</a:t>
            </a:r>
            <a:r>
              <a:rPr lang="hu-HU" b="1" baseline="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a pályázók részéről</a:t>
            </a:r>
            <a:endParaRPr lang="hu-HU" b="1" dirty="0">
              <a:solidFill>
                <a:srgbClr val="4F81BD">
                  <a:lumMod val="50000"/>
                </a:srgbClr>
              </a:solidFill>
              <a:latin typeface="Cambria" pitchFamily="18" charset="0"/>
            </a:endParaRPr>
          </a:p>
          <a:p>
            <a:endParaRPr lang="hu-HU" b="1" dirty="0">
              <a:solidFill>
                <a:srgbClr val="4F81BD">
                  <a:lumMod val="50000"/>
                </a:srgbClr>
              </a:solidFill>
              <a:latin typeface="Cambria" pitchFamily="18" charset="0"/>
            </a:endParaRPr>
          </a:p>
          <a:p>
            <a:r>
              <a:rPr lang="hu-HU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Negyedik felhívás</a:t>
            </a:r>
          </a:p>
          <a:p>
            <a:pPr marL="344315" indent="-344315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Szűk forrás keret</a:t>
            </a:r>
          </a:p>
          <a:p>
            <a:pPr marL="344315" indent="-344315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Cél az ENI források lekötése (ukrán és moldovai partnerek)</a:t>
            </a:r>
          </a:p>
          <a:p>
            <a:pPr marL="344315" indent="-344315">
              <a:buFont typeface="Arial" panose="020B0604020202020204" pitchFamily="34" charset="0"/>
              <a:buChar char="•"/>
            </a:pPr>
            <a:endParaRPr lang="hu-HU" dirty="0">
              <a:solidFill>
                <a:srgbClr val="4F81BD">
                  <a:lumMod val="50000"/>
                </a:srgbClr>
              </a:solidFill>
              <a:latin typeface="Cambria" pitchFamily="18" charset="0"/>
            </a:endParaRPr>
          </a:p>
          <a:p>
            <a:r>
              <a:rPr lang="hu-HU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2. </a:t>
            </a:r>
            <a:r>
              <a:rPr lang="hu-HU" b="1" dirty="0" err="1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Seed</a:t>
            </a:r>
            <a:r>
              <a:rPr lang="hu-HU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Money </a:t>
            </a:r>
            <a:r>
              <a:rPr lang="hu-HU" b="1" dirty="0" err="1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Facilty</a:t>
            </a:r>
            <a:r>
              <a:rPr lang="hu-HU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felhívás ???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CEAC0-4660-441E-B4B4-D1BF684B379E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5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53000" cy="37163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KB. 2x forrás igény</a:t>
            </a:r>
            <a:r>
              <a:rPr lang="hu-HU" b="1" baseline="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a pályázók részéről</a:t>
            </a:r>
            <a:endParaRPr lang="hu-HU" b="1" dirty="0">
              <a:solidFill>
                <a:srgbClr val="4F81BD">
                  <a:lumMod val="50000"/>
                </a:srgbClr>
              </a:solidFill>
              <a:latin typeface="Cambria" pitchFamily="18" charset="0"/>
            </a:endParaRPr>
          </a:p>
          <a:p>
            <a:endParaRPr lang="hu-HU" b="1" dirty="0">
              <a:solidFill>
                <a:srgbClr val="4F81BD">
                  <a:lumMod val="50000"/>
                </a:srgbClr>
              </a:solidFill>
              <a:latin typeface="Cambria" pitchFamily="18" charset="0"/>
            </a:endParaRPr>
          </a:p>
          <a:p>
            <a:r>
              <a:rPr lang="hu-HU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Negyedik felhívás</a:t>
            </a:r>
          </a:p>
          <a:p>
            <a:pPr marL="344280" indent="-34428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Szűk forrás keret</a:t>
            </a:r>
          </a:p>
          <a:p>
            <a:pPr marL="344280" indent="-34428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Cél az ENI források lekötése (ukrán és moldovai partnerek)</a:t>
            </a:r>
          </a:p>
          <a:p>
            <a:pPr marL="344280" indent="-344280">
              <a:buFont typeface="Arial" panose="020B0604020202020204" pitchFamily="34" charset="0"/>
              <a:buChar char="•"/>
            </a:pPr>
            <a:endParaRPr lang="hu-HU" dirty="0">
              <a:solidFill>
                <a:srgbClr val="4F81BD">
                  <a:lumMod val="50000"/>
                </a:srgbClr>
              </a:solidFill>
              <a:latin typeface="Cambria" pitchFamily="18" charset="0"/>
            </a:endParaRPr>
          </a:p>
          <a:p>
            <a:r>
              <a:rPr lang="hu-HU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2. </a:t>
            </a:r>
            <a:r>
              <a:rPr lang="hu-HU" b="1" dirty="0" err="1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Seed</a:t>
            </a:r>
            <a:r>
              <a:rPr lang="hu-HU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Money </a:t>
            </a:r>
            <a:r>
              <a:rPr lang="hu-HU" b="1" dirty="0" err="1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Facilty</a:t>
            </a:r>
            <a:r>
              <a:rPr lang="hu-HU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felhívás ???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CEAC0-4660-441E-B4B4-D1BF684B379E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5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53000" cy="3716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noProof="0" dirty="0"/>
              <a:t>Here </a:t>
            </a:r>
            <a:r>
              <a:rPr lang="de-AT" noProof="0" dirty="0" err="1"/>
              <a:t>you</a:t>
            </a:r>
            <a:r>
              <a:rPr lang="de-AT" noProof="0" dirty="0"/>
              <a:t> </a:t>
            </a:r>
            <a:r>
              <a:rPr lang="de-AT" noProof="0" dirty="0" err="1"/>
              <a:t>can</a:t>
            </a:r>
            <a:r>
              <a:rPr lang="de-AT" noProof="0" dirty="0"/>
              <a:t> </a:t>
            </a:r>
            <a:r>
              <a:rPr lang="de-AT" noProof="0" dirty="0" err="1"/>
              <a:t>go</a:t>
            </a:r>
            <a:r>
              <a:rPr lang="de-AT" noProof="0" dirty="0"/>
              <a:t> </a:t>
            </a:r>
            <a:r>
              <a:rPr lang="de-AT" noProof="0" dirty="0" err="1"/>
              <a:t>into</a:t>
            </a:r>
            <a:r>
              <a:rPr lang="de-AT" noProof="0" dirty="0"/>
              <a:t> </a:t>
            </a:r>
            <a:r>
              <a:rPr lang="de-AT" noProof="0" dirty="0" err="1"/>
              <a:t>some</a:t>
            </a:r>
            <a:r>
              <a:rPr lang="de-AT" noProof="0" dirty="0"/>
              <a:t> </a:t>
            </a:r>
            <a:r>
              <a:rPr lang="de-AT" noProof="0" dirty="0" err="1"/>
              <a:t>more</a:t>
            </a:r>
            <a:r>
              <a:rPr lang="de-AT" noProof="0" dirty="0"/>
              <a:t> </a:t>
            </a:r>
            <a:r>
              <a:rPr lang="de-AT" noProof="0" dirty="0" err="1"/>
              <a:t>detail</a:t>
            </a:r>
            <a:r>
              <a:rPr lang="de-AT" noProof="0" dirty="0"/>
              <a:t>, </a:t>
            </a:r>
            <a:r>
              <a:rPr lang="de-AT" noProof="0" dirty="0" err="1"/>
              <a:t>this</a:t>
            </a:r>
            <a:r>
              <a:rPr lang="de-AT" noProof="0" dirty="0"/>
              <a:t> </a:t>
            </a:r>
            <a:r>
              <a:rPr lang="de-AT" noProof="0" dirty="0" err="1"/>
              <a:t>is</a:t>
            </a:r>
            <a:r>
              <a:rPr lang="de-AT" noProof="0" dirty="0"/>
              <a:t> </a:t>
            </a:r>
            <a:r>
              <a:rPr lang="de-AT" noProof="0" dirty="0" err="1"/>
              <a:t>our</a:t>
            </a:r>
            <a:r>
              <a:rPr lang="de-AT" noProof="0" dirty="0"/>
              <a:t> </a:t>
            </a:r>
            <a:r>
              <a:rPr lang="de-AT" noProof="0" dirty="0" err="1"/>
              <a:t>new</a:t>
            </a:r>
            <a:r>
              <a:rPr lang="de-AT" noProof="0" dirty="0"/>
              <a:t> </a:t>
            </a:r>
            <a:r>
              <a:rPr lang="de-AT" noProof="0" dirty="0" err="1"/>
              <a:t>infographic</a:t>
            </a:r>
            <a:r>
              <a:rPr lang="de-AT" noProof="0" dirty="0"/>
              <a:t>. </a:t>
            </a:r>
            <a:r>
              <a:rPr lang="de-AT" noProof="0" dirty="0" err="1"/>
              <a:t>We</a:t>
            </a:r>
            <a:r>
              <a:rPr lang="de-AT" noProof="0" dirty="0"/>
              <a:t> </a:t>
            </a:r>
            <a:r>
              <a:rPr lang="de-AT" noProof="0" dirty="0" err="1"/>
              <a:t>suggest</a:t>
            </a:r>
            <a:r>
              <a:rPr lang="de-AT" noProof="0" dirty="0"/>
              <a:t> </a:t>
            </a:r>
            <a:r>
              <a:rPr lang="de-AT" noProof="0" dirty="0" err="1"/>
              <a:t>to</a:t>
            </a:r>
            <a:r>
              <a:rPr lang="de-AT" noProof="0" dirty="0"/>
              <a:t> </a:t>
            </a:r>
            <a:r>
              <a:rPr lang="de-AT" noProof="0" dirty="0" err="1"/>
              <a:t>say</a:t>
            </a:r>
            <a:r>
              <a:rPr lang="de-AT" noProof="0" dirty="0"/>
              <a:t> </a:t>
            </a:r>
            <a:r>
              <a:rPr lang="de-AT" noProof="0" dirty="0" err="1"/>
              <a:t>that</a:t>
            </a:r>
            <a:r>
              <a:rPr lang="de-AT" noProof="0" dirty="0"/>
              <a:t>:</a:t>
            </a:r>
          </a:p>
          <a:p>
            <a:pPr marL="171176" indent="-171176">
              <a:buFontTx/>
              <a:buChar char="-"/>
            </a:pPr>
            <a:r>
              <a:rPr lang="de-AT" noProof="0" dirty="0"/>
              <a:t>The </a:t>
            </a:r>
            <a:r>
              <a:rPr lang="de-AT" noProof="0" dirty="0" err="1"/>
              <a:t>third</a:t>
            </a:r>
            <a:r>
              <a:rPr lang="de-AT" noProof="0" dirty="0"/>
              <a:t> call </a:t>
            </a:r>
            <a:r>
              <a:rPr lang="de-AT" noProof="0" dirty="0" err="1"/>
              <a:t>that</a:t>
            </a:r>
            <a:r>
              <a:rPr lang="de-AT" noProof="0" dirty="0"/>
              <a:t> </a:t>
            </a:r>
            <a:r>
              <a:rPr lang="de-AT" noProof="0" dirty="0" err="1"/>
              <a:t>opens</a:t>
            </a:r>
            <a:r>
              <a:rPr lang="de-AT" noProof="0" dirty="0"/>
              <a:t> </a:t>
            </a:r>
            <a:r>
              <a:rPr lang="de-AT" noProof="0" dirty="0" err="1"/>
              <a:t>today</a:t>
            </a:r>
            <a:r>
              <a:rPr lang="de-AT" noProof="0" dirty="0"/>
              <a:t> </a:t>
            </a:r>
            <a:r>
              <a:rPr lang="de-AT" noProof="0" dirty="0" err="1"/>
              <a:t>has</a:t>
            </a:r>
            <a:r>
              <a:rPr lang="de-AT" noProof="0" dirty="0"/>
              <a:t> a </a:t>
            </a:r>
            <a:r>
              <a:rPr lang="de-AT" noProof="0" dirty="0" err="1"/>
              <a:t>context</a:t>
            </a:r>
            <a:r>
              <a:rPr lang="de-AT" noProof="0" dirty="0"/>
              <a:t>. </a:t>
            </a:r>
            <a:r>
              <a:rPr lang="de-AT" noProof="0" dirty="0" err="1"/>
              <a:t>It</a:t>
            </a:r>
            <a:r>
              <a:rPr lang="de-AT" noProof="0" dirty="0"/>
              <a:t> </a:t>
            </a:r>
            <a:r>
              <a:rPr lang="de-AT" noProof="0" dirty="0" err="1"/>
              <a:t>comes</a:t>
            </a:r>
            <a:r>
              <a:rPr lang="de-AT" noProof="0" dirty="0"/>
              <a:t> at a time </a:t>
            </a:r>
            <a:r>
              <a:rPr lang="de-AT" noProof="0" dirty="0" err="1"/>
              <a:t>when</a:t>
            </a:r>
            <a:r>
              <a:rPr lang="de-AT" noProof="0" dirty="0"/>
              <a:t> </a:t>
            </a:r>
            <a:r>
              <a:rPr lang="de-AT" noProof="0" dirty="0" err="1"/>
              <a:t>we</a:t>
            </a:r>
            <a:r>
              <a:rPr lang="de-AT" noProof="0" dirty="0"/>
              <a:t> </a:t>
            </a:r>
            <a:r>
              <a:rPr lang="de-AT" noProof="0" dirty="0" err="1"/>
              <a:t>are</a:t>
            </a:r>
            <a:r>
              <a:rPr lang="de-AT" noProof="0" dirty="0"/>
              <a:t> </a:t>
            </a:r>
            <a:r>
              <a:rPr lang="de-AT" noProof="0" dirty="0" err="1"/>
              <a:t>already</a:t>
            </a:r>
            <a:r>
              <a:rPr lang="de-AT" noProof="0" dirty="0"/>
              <a:t> </a:t>
            </a:r>
            <a:r>
              <a:rPr lang="de-AT" noProof="0" dirty="0" err="1"/>
              <a:t>funding</a:t>
            </a:r>
            <a:r>
              <a:rPr lang="de-AT" noProof="0" dirty="0"/>
              <a:t> 100 transnational </a:t>
            </a:r>
            <a:r>
              <a:rPr lang="de-AT" noProof="0" dirty="0" err="1"/>
              <a:t>projects</a:t>
            </a:r>
            <a:r>
              <a:rPr lang="de-AT" noProof="0" dirty="0"/>
              <a:t> and 85% </a:t>
            </a:r>
            <a:r>
              <a:rPr lang="de-AT" noProof="0" dirty="0" err="1"/>
              <a:t>of</a:t>
            </a:r>
            <a:r>
              <a:rPr lang="de-AT" noProof="0" dirty="0"/>
              <a:t> </a:t>
            </a:r>
            <a:r>
              <a:rPr lang="de-AT" noProof="0" dirty="0" err="1"/>
              <a:t>the</a:t>
            </a:r>
            <a:r>
              <a:rPr lang="de-AT" noProof="0" dirty="0"/>
              <a:t> </a:t>
            </a:r>
            <a:r>
              <a:rPr lang="de-AT" noProof="0" dirty="0" err="1"/>
              <a:t>programme</a:t>
            </a:r>
            <a:r>
              <a:rPr lang="de-AT" noProof="0" dirty="0"/>
              <a:t> </a:t>
            </a:r>
            <a:r>
              <a:rPr lang="de-AT" noProof="0" dirty="0" err="1"/>
              <a:t>funds</a:t>
            </a:r>
            <a:r>
              <a:rPr lang="de-AT" noProof="0" dirty="0"/>
              <a:t> </a:t>
            </a:r>
            <a:r>
              <a:rPr lang="de-AT" noProof="0" dirty="0" err="1"/>
              <a:t>are</a:t>
            </a:r>
            <a:r>
              <a:rPr lang="de-AT" noProof="0" dirty="0"/>
              <a:t> </a:t>
            </a:r>
            <a:r>
              <a:rPr lang="de-AT" noProof="0" dirty="0" err="1"/>
              <a:t>allocated</a:t>
            </a:r>
            <a:r>
              <a:rPr lang="de-AT" noProof="0" dirty="0"/>
              <a:t>. </a:t>
            </a:r>
            <a:r>
              <a:rPr lang="de-AT" i="1" noProof="0" dirty="0"/>
              <a:t>(</a:t>
            </a:r>
            <a:r>
              <a:rPr lang="de-AT" i="1" noProof="0" dirty="0" err="1"/>
              <a:t>Depending</a:t>
            </a:r>
            <a:r>
              <a:rPr lang="de-AT" i="1" noProof="0" dirty="0"/>
              <a:t> on time, </a:t>
            </a:r>
            <a:r>
              <a:rPr lang="de-AT" i="1" noProof="0" dirty="0" err="1"/>
              <a:t>you</a:t>
            </a:r>
            <a:r>
              <a:rPr lang="de-AT" i="1" noProof="0" dirty="0"/>
              <a:t> </a:t>
            </a:r>
            <a:r>
              <a:rPr lang="de-AT" i="1" noProof="0" dirty="0" err="1"/>
              <a:t>can</a:t>
            </a:r>
            <a:r>
              <a:rPr lang="de-AT" i="1" noProof="0" dirty="0"/>
              <a:t> </a:t>
            </a:r>
            <a:r>
              <a:rPr lang="de-AT" i="1" noProof="0" dirty="0" err="1"/>
              <a:t>go</a:t>
            </a:r>
            <a:r>
              <a:rPr lang="de-AT" i="1" noProof="0" dirty="0"/>
              <a:t> </a:t>
            </a:r>
            <a:r>
              <a:rPr lang="de-AT" i="1" noProof="0" dirty="0" err="1"/>
              <a:t>into</a:t>
            </a:r>
            <a:r>
              <a:rPr lang="de-AT" i="1" noProof="0" dirty="0"/>
              <a:t> </a:t>
            </a:r>
            <a:r>
              <a:rPr lang="de-AT" i="1" noProof="0" dirty="0" err="1"/>
              <a:t>selected</a:t>
            </a:r>
            <a:r>
              <a:rPr lang="de-AT" i="1" noProof="0" dirty="0"/>
              <a:t> </a:t>
            </a:r>
            <a:r>
              <a:rPr lang="de-AT" i="1" noProof="0" dirty="0" err="1"/>
              <a:t>details</a:t>
            </a:r>
            <a:r>
              <a:rPr lang="de-AT" i="1" noProof="0" dirty="0"/>
              <a:t> </a:t>
            </a:r>
            <a:r>
              <a:rPr lang="de-AT" i="1" noProof="0" dirty="0" err="1"/>
              <a:t>of</a:t>
            </a:r>
            <a:r>
              <a:rPr lang="de-AT" i="1" noProof="0" dirty="0"/>
              <a:t> </a:t>
            </a:r>
            <a:r>
              <a:rPr lang="de-AT" i="1" noProof="0" dirty="0" err="1"/>
              <a:t>the</a:t>
            </a:r>
            <a:r>
              <a:rPr lang="de-AT" i="1" noProof="0" dirty="0"/>
              <a:t> </a:t>
            </a:r>
            <a:r>
              <a:rPr lang="de-AT" i="1" noProof="0" dirty="0" err="1"/>
              <a:t>infographic</a:t>
            </a:r>
            <a:r>
              <a:rPr lang="de-AT" i="1" noProof="0" dirty="0"/>
              <a:t> </a:t>
            </a:r>
            <a:r>
              <a:rPr lang="de-AT" i="1" noProof="0" dirty="0" err="1"/>
              <a:t>numbers</a:t>
            </a:r>
            <a:r>
              <a:rPr lang="de-AT" i="1" noProof="0" dirty="0"/>
              <a:t>.)</a:t>
            </a:r>
          </a:p>
          <a:p>
            <a:pPr marL="171176" indent="-171176">
              <a:buFontTx/>
              <a:buChar char="-"/>
            </a:pPr>
            <a:r>
              <a:rPr lang="de-AT" noProof="0" dirty="0"/>
              <a:t>This </a:t>
            </a:r>
            <a:r>
              <a:rPr lang="de-AT" noProof="0" dirty="0" err="1"/>
              <a:t>new</a:t>
            </a:r>
            <a:r>
              <a:rPr lang="de-AT" noProof="0" dirty="0"/>
              <a:t> call </a:t>
            </a:r>
            <a:r>
              <a:rPr lang="de-AT" noProof="0" dirty="0" err="1"/>
              <a:t>is</a:t>
            </a:r>
            <a:r>
              <a:rPr lang="de-AT" noProof="0" dirty="0"/>
              <a:t> </a:t>
            </a:r>
            <a:r>
              <a:rPr lang="de-AT" noProof="0" dirty="0" err="1"/>
              <a:t>more</a:t>
            </a:r>
            <a:r>
              <a:rPr lang="de-AT" noProof="0" dirty="0"/>
              <a:t> </a:t>
            </a:r>
            <a:r>
              <a:rPr lang="de-AT" noProof="0" dirty="0" err="1"/>
              <a:t>focused</a:t>
            </a:r>
            <a:r>
              <a:rPr lang="de-AT" noProof="0" dirty="0"/>
              <a:t> and </a:t>
            </a:r>
            <a:r>
              <a:rPr lang="de-AT" noProof="0" dirty="0" err="1"/>
              <a:t>addresses</a:t>
            </a:r>
            <a:r>
              <a:rPr lang="de-AT" noProof="0" dirty="0"/>
              <a:t> </a:t>
            </a:r>
            <a:r>
              <a:rPr lang="de-AT" noProof="0" dirty="0" err="1"/>
              <a:t>specifically</a:t>
            </a:r>
            <a:r>
              <a:rPr lang="de-AT" noProof="0" dirty="0"/>
              <a:t>:</a:t>
            </a:r>
          </a:p>
          <a:p>
            <a:pPr marL="668649" lvl="1" indent="-285293">
              <a:buFontTx/>
              <a:buAutoNum type="romanLcParenBoth"/>
            </a:pPr>
            <a:r>
              <a:rPr lang="de-AT" noProof="0" dirty="0"/>
              <a:t>Needs of regions that </a:t>
            </a:r>
            <a:r>
              <a:rPr lang="de-AT" noProof="0" dirty="0" err="1"/>
              <a:t>are</a:t>
            </a:r>
            <a:r>
              <a:rPr lang="de-AT" noProof="0" dirty="0"/>
              <a:t> </a:t>
            </a:r>
            <a:r>
              <a:rPr lang="de-AT" noProof="0" dirty="0" err="1"/>
              <a:t>peripheral</a:t>
            </a:r>
            <a:r>
              <a:rPr lang="de-AT" noProof="0" dirty="0"/>
              <a:t> </a:t>
            </a:r>
            <a:r>
              <a:rPr lang="de-AT" noProof="0" dirty="0" err="1"/>
              <a:t>or</a:t>
            </a:r>
            <a:r>
              <a:rPr lang="de-AT" noProof="0" dirty="0"/>
              <a:t> </a:t>
            </a:r>
            <a:r>
              <a:rPr lang="de-AT" noProof="0" dirty="0" err="1"/>
              <a:t>lagging</a:t>
            </a:r>
            <a:r>
              <a:rPr lang="de-AT" noProof="0" dirty="0"/>
              <a:t> </a:t>
            </a:r>
            <a:r>
              <a:rPr lang="de-AT" noProof="0" dirty="0" err="1"/>
              <a:t>behind</a:t>
            </a:r>
            <a:r>
              <a:rPr lang="de-AT" noProof="0" dirty="0"/>
              <a:t>; and </a:t>
            </a:r>
          </a:p>
          <a:p>
            <a:pPr marL="668649" lvl="1" indent="-285293">
              <a:buFontTx/>
              <a:buAutoNum type="romanLcParenBoth"/>
            </a:pPr>
            <a:r>
              <a:rPr lang="de-AT" noProof="0" dirty="0" err="1"/>
              <a:t>Thematic</a:t>
            </a:r>
            <a:r>
              <a:rPr lang="de-AT" noProof="0" dirty="0"/>
              <a:t> </a:t>
            </a:r>
            <a:r>
              <a:rPr lang="de-AT" noProof="0" dirty="0" err="1"/>
              <a:t>topics</a:t>
            </a:r>
            <a:r>
              <a:rPr lang="de-AT" noProof="0" dirty="0"/>
              <a:t> that were not yet covered </a:t>
            </a:r>
            <a:r>
              <a:rPr lang="de-AT" noProof="0" dirty="0" err="1"/>
              <a:t>by</a:t>
            </a:r>
            <a:r>
              <a:rPr lang="de-AT" noProof="0" dirty="0"/>
              <a:t> </a:t>
            </a:r>
            <a:r>
              <a:rPr lang="de-AT" noProof="0" dirty="0" err="1"/>
              <a:t>already</a:t>
            </a:r>
            <a:r>
              <a:rPr lang="de-AT" noProof="0" dirty="0"/>
              <a:t> </a:t>
            </a:r>
            <a:r>
              <a:rPr lang="de-AT" noProof="0" dirty="0" err="1"/>
              <a:t>running</a:t>
            </a:r>
            <a:r>
              <a:rPr lang="de-AT" noProof="0" dirty="0"/>
              <a:t> </a:t>
            </a:r>
            <a:r>
              <a:rPr lang="de-AT" noProof="0" dirty="0" err="1"/>
              <a:t>projects</a:t>
            </a:r>
            <a:r>
              <a:rPr lang="de-AT" noProof="0" dirty="0"/>
              <a:t>.</a:t>
            </a:r>
            <a:endParaRPr lang="en-GB" noProof="0" dirty="0"/>
          </a:p>
          <a:p>
            <a:pPr marL="383357" lvl="1"/>
            <a:endParaRPr lang="de-AT" noProof="0" dirty="0"/>
          </a:p>
          <a:p>
            <a:r>
              <a:rPr lang="de-AT" noProof="0" dirty="0" err="1"/>
              <a:t>However</a:t>
            </a:r>
            <a:r>
              <a:rPr lang="de-AT" noProof="0" dirty="0"/>
              <a:t>, </a:t>
            </a:r>
            <a:r>
              <a:rPr lang="de-AT" noProof="0" dirty="0" err="1"/>
              <a:t>more</a:t>
            </a:r>
            <a:r>
              <a:rPr lang="de-AT" noProof="0" dirty="0"/>
              <a:t> </a:t>
            </a:r>
            <a:r>
              <a:rPr lang="de-AT" noProof="0" dirty="0" err="1"/>
              <a:t>information</a:t>
            </a:r>
            <a:r>
              <a:rPr lang="de-AT" noProof="0" dirty="0"/>
              <a:t> on </a:t>
            </a:r>
            <a:r>
              <a:rPr lang="de-AT" noProof="0" dirty="0" err="1"/>
              <a:t>our</a:t>
            </a:r>
            <a:r>
              <a:rPr lang="de-AT" noProof="0" dirty="0"/>
              <a:t> </a:t>
            </a:r>
            <a:r>
              <a:rPr lang="de-AT" noProof="0" dirty="0" err="1"/>
              <a:t>new</a:t>
            </a:r>
            <a:r>
              <a:rPr lang="de-AT" noProof="0" dirty="0"/>
              <a:t> call will </a:t>
            </a:r>
            <a:r>
              <a:rPr lang="de-AT" noProof="0" dirty="0" err="1"/>
              <a:t>now</a:t>
            </a:r>
            <a:r>
              <a:rPr lang="de-AT" noProof="0" dirty="0"/>
              <a:t> </a:t>
            </a:r>
            <a:r>
              <a:rPr lang="de-AT" noProof="0" dirty="0" err="1"/>
              <a:t>be</a:t>
            </a:r>
            <a:r>
              <a:rPr lang="de-AT" noProof="0" dirty="0"/>
              <a:t> </a:t>
            </a:r>
            <a:r>
              <a:rPr lang="de-AT" noProof="0" dirty="0" err="1"/>
              <a:t>presented</a:t>
            </a:r>
            <a:r>
              <a:rPr lang="de-AT" noProof="0" dirty="0"/>
              <a:t> </a:t>
            </a:r>
            <a:r>
              <a:rPr lang="de-AT" noProof="0" dirty="0" err="1"/>
              <a:t>by</a:t>
            </a:r>
            <a:r>
              <a:rPr lang="de-AT" noProof="0" dirty="0"/>
              <a:t> </a:t>
            </a:r>
            <a:r>
              <a:rPr lang="de-AT" noProof="0" dirty="0" err="1"/>
              <a:t>my</a:t>
            </a:r>
            <a:r>
              <a:rPr lang="de-AT" noProof="0" dirty="0"/>
              <a:t> </a:t>
            </a:r>
            <a:r>
              <a:rPr lang="de-AT" noProof="0" dirty="0" err="1"/>
              <a:t>colleagues</a:t>
            </a:r>
            <a:r>
              <a:rPr lang="de-AT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88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53000" cy="3716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Tx/>
              <a:buChar char="-"/>
            </a:pPr>
            <a:endParaRPr lang="de-A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9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53000" cy="37163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Tx/>
              <a:buChar char="-"/>
            </a:pPr>
            <a:endParaRPr lang="en-US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8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53000" cy="3716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M</a:t>
            </a:r>
            <a:r>
              <a:rPr lang="en-US" dirty="0"/>
              <a:t>e</a:t>
            </a:r>
            <a:r>
              <a:rPr lang="x-none" dirty="0"/>
              <a:t>n</a:t>
            </a:r>
            <a:r>
              <a:rPr lang="en-US" dirty="0"/>
              <a:t>t</a:t>
            </a:r>
            <a:r>
              <a:rPr lang="x-none" dirty="0" err="1"/>
              <a:t>i</a:t>
            </a:r>
            <a:r>
              <a:rPr lang="en-US" dirty="0"/>
              <a:t>o</a:t>
            </a:r>
            <a:r>
              <a:rPr lang="x-none" dirty="0"/>
              <a:t>n </a:t>
            </a:r>
            <a:r>
              <a:rPr lang="en-US" dirty="0"/>
              <a:t>h</a:t>
            </a:r>
            <a:r>
              <a:rPr lang="x-none" dirty="0"/>
              <a:t>e</a:t>
            </a:r>
            <a:r>
              <a:rPr lang="en-US" dirty="0"/>
              <a:t>r</a:t>
            </a:r>
            <a:r>
              <a:rPr lang="x-none" dirty="0"/>
              <a:t>e </a:t>
            </a:r>
            <a:r>
              <a:rPr lang="en-US" dirty="0"/>
              <a:t>t</a:t>
            </a:r>
            <a:r>
              <a:rPr lang="x-none" dirty="0"/>
              <a:t>h</a:t>
            </a:r>
            <a:r>
              <a:rPr lang="en-US" dirty="0"/>
              <a:t>a</a:t>
            </a:r>
            <a:r>
              <a:rPr lang="x-none" dirty="0"/>
              <a:t>t </a:t>
            </a:r>
            <a:r>
              <a:rPr lang="en-US" dirty="0"/>
              <a:t>t</a:t>
            </a:r>
            <a:r>
              <a:rPr lang="x-none" dirty="0"/>
              <a:t>h</a:t>
            </a:r>
            <a:r>
              <a:rPr lang="en-US" dirty="0"/>
              <a:t>e</a:t>
            </a:r>
            <a:r>
              <a:rPr lang="x-none" dirty="0"/>
              <a:t> </a:t>
            </a:r>
            <a:r>
              <a:rPr lang="en-US" dirty="0"/>
              <a:t>p</a:t>
            </a:r>
            <a:r>
              <a:rPr lang="x-none" dirty="0"/>
              <a:t>r</a:t>
            </a:r>
            <a:r>
              <a:rPr lang="en-US" dirty="0"/>
              <a:t>o</a:t>
            </a:r>
            <a:r>
              <a:rPr lang="x-none" dirty="0"/>
              <a:t>j</a:t>
            </a:r>
            <a:r>
              <a:rPr lang="en-US" dirty="0"/>
              <a:t>e</a:t>
            </a:r>
            <a:r>
              <a:rPr lang="x-none" dirty="0"/>
              <a:t>c</a:t>
            </a:r>
            <a:r>
              <a:rPr lang="en-US" dirty="0"/>
              <a:t>t</a:t>
            </a:r>
            <a:r>
              <a:rPr lang="x-none" dirty="0"/>
              <a:t> </a:t>
            </a:r>
            <a:r>
              <a:rPr lang="en-US" dirty="0"/>
              <a:t>s</a:t>
            </a:r>
            <a:r>
              <a:rPr lang="x-none" dirty="0"/>
              <a:t>e</a:t>
            </a:r>
            <a:r>
              <a:rPr lang="en-US" dirty="0"/>
              <a:t>l</a:t>
            </a:r>
            <a:r>
              <a:rPr lang="x-none" dirty="0"/>
              <a:t>e</a:t>
            </a:r>
            <a:r>
              <a:rPr lang="en-US" dirty="0"/>
              <a:t>c</a:t>
            </a:r>
            <a:r>
              <a:rPr lang="x-none" dirty="0"/>
              <a:t>t</a:t>
            </a:r>
            <a:r>
              <a:rPr lang="en-US" dirty="0" err="1"/>
              <a:t>i</a:t>
            </a:r>
            <a:r>
              <a:rPr lang="x-none" dirty="0"/>
              <a:t>o</a:t>
            </a:r>
            <a:r>
              <a:rPr lang="en-US" dirty="0"/>
              <a:t>n</a:t>
            </a:r>
            <a:r>
              <a:rPr lang="x-none" dirty="0"/>
              <a:t> </a:t>
            </a:r>
            <a:r>
              <a:rPr lang="en-US" dirty="0"/>
              <a:t>a</a:t>
            </a:r>
            <a:r>
              <a:rPr lang="x-none" dirty="0"/>
              <a:t>s </a:t>
            </a:r>
            <a:r>
              <a:rPr lang="en-US" dirty="0"/>
              <a:t>w</a:t>
            </a:r>
            <a:r>
              <a:rPr lang="x-none" dirty="0"/>
              <a:t>e</a:t>
            </a:r>
            <a:r>
              <a:rPr lang="en-US" dirty="0"/>
              <a:t>l</a:t>
            </a:r>
            <a:r>
              <a:rPr lang="x-none" dirty="0"/>
              <a:t>l </a:t>
            </a:r>
            <a:r>
              <a:rPr lang="en-US" dirty="0"/>
              <a:t>a</a:t>
            </a:r>
            <a:r>
              <a:rPr lang="x-none" dirty="0"/>
              <a:t>s </a:t>
            </a:r>
            <a:r>
              <a:rPr lang="en-US" dirty="0"/>
              <a:t>t</a:t>
            </a:r>
            <a:r>
              <a:rPr lang="x-none" dirty="0"/>
              <a:t>h</a:t>
            </a:r>
            <a:r>
              <a:rPr lang="en-US" dirty="0"/>
              <a:t>e</a:t>
            </a:r>
            <a:r>
              <a:rPr lang="x-none" dirty="0"/>
              <a:t> </a:t>
            </a:r>
            <a:r>
              <a:rPr lang="en-US" dirty="0"/>
              <a:t>s</a:t>
            </a:r>
            <a:r>
              <a:rPr lang="x-none" dirty="0"/>
              <a:t>t</a:t>
            </a:r>
            <a:r>
              <a:rPr lang="en-US" dirty="0"/>
              <a:t>a</a:t>
            </a:r>
            <a:r>
              <a:rPr lang="x-none" dirty="0"/>
              <a:t>r</a:t>
            </a:r>
            <a:r>
              <a:rPr lang="en-US" dirty="0"/>
              <a:t>t</a:t>
            </a:r>
            <a:r>
              <a:rPr lang="x-none" dirty="0"/>
              <a:t> </a:t>
            </a:r>
            <a:r>
              <a:rPr lang="en-US" dirty="0"/>
              <a:t>o</a:t>
            </a:r>
            <a:r>
              <a:rPr lang="x-none" dirty="0"/>
              <a:t>f </a:t>
            </a:r>
            <a:r>
              <a:rPr lang="en-US" dirty="0"/>
              <a:t>t</a:t>
            </a:r>
            <a:r>
              <a:rPr lang="x-none" dirty="0"/>
              <a:t>h</a:t>
            </a:r>
            <a:r>
              <a:rPr lang="en-US" dirty="0"/>
              <a:t>e</a:t>
            </a:r>
            <a:r>
              <a:rPr lang="x-none" dirty="0"/>
              <a:t> </a:t>
            </a:r>
            <a:r>
              <a:rPr lang="en-US" dirty="0"/>
              <a:t>p</a:t>
            </a:r>
            <a:r>
              <a:rPr lang="x-none" dirty="0"/>
              <a:t>r</a:t>
            </a:r>
            <a:r>
              <a:rPr lang="en-US" dirty="0"/>
              <a:t>o</a:t>
            </a:r>
            <a:r>
              <a:rPr lang="x-none" dirty="0"/>
              <a:t>j</a:t>
            </a:r>
            <a:r>
              <a:rPr lang="en-US" dirty="0"/>
              <a:t>e</a:t>
            </a:r>
            <a:r>
              <a:rPr lang="x-none" dirty="0" err="1"/>
              <a:t>cts</a:t>
            </a:r>
            <a:r>
              <a:rPr lang="x-none" dirty="0"/>
              <a:t> will depend </a:t>
            </a:r>
            <a:r>
              <a:rPr lang="en-US" dirty="0"/>
              <a:t>o</a:t>
            </a:r>
            <a:r>
              <a:rPr lang="x-none" dirty="0"/>
              <a:t>n </a:t>
            </a:r>
            <a:r>
              <a:rPr lang="en-US" dirty="0"/>
              <a:t>t</a:t>
            </a:r>
            <a:r>
              <a:rPr lang="x-none" dirty="0"/>
              <a:t>h</a:t>
            </a:r>
            <a:r>
              <a:rPr lang="en-US" dirty="0"/>
              <a:t>e</a:t>
            </a:r>
            <a:r>
              <a:rPr lang="x-none" dirty="0"/>
              <a:t> </a:t>
            </a:r>
            <a:r>
              <a:rPr lang="en-US" dirty="0"/>
              <a:t>n</a:t>
            </a:r>
            <a:r>
              <a:rPr lang="x-none" dirty="0"/>
              <a:t>u</a:t>
            </a:r>
            <a:r>
              <a:rPr lang="en-US" dirty="0"/>
              <a:t>m</a:t>
            </a:r>
            <a:r>
              <a:rPr lang="x-none" dirty="0"/>
              <a:t>b</a:t>
            </a:r>
            <a:r>
              <a:rPr lang="en-US" dirty="0"/>
              <a:t>e</a:t>
            </a:r>
            <a:r>
              <a:rPr lang="x-none" dirty="0"/>
              <a:t>r of applications we will </a:t>
            </a:r>
            <a:r>
              <a:rPr lang="en-US" dirty="0"/>
              <a:t>r</a:t>
            </a:r>
            <a:r>
              <a:rPr lang="x-none" dirty="0"/>
              <a:t>e</a:t>
            </a:r>
            <a:r>
              <a:rPr lang="en-US" dirty="0"/>
              <a:t>c</a:t>
            </a:r>
            <a:r>
              <a:rPr lang="x-none" dirty="0"/>
              <a:t>e</a:t>
            </a:r>
            <a:r>
              <a:rPr lang="en-US" dirty="0" err="1"/>
              <a:t>i</a:t>
            </a:r>
            <a:r>
              <a:rPr lang="x-none" dirty="0"/>
              <a:t>v</a:t>
            </a:r>
            <a:r>
              <a:rPr lang="en-US" dirty="0"/>
              <a:t>e</a:t>
            </a:r>
            <a:r>
              <a:rPr lang="x-none" dirty="0"/>
              <a:t>. </a:t>
            </a:r>
            <a:r>
              <a:rPr lang="en-US" dirty="0"/>
              <a:t>T</a:t>
            </a:r>
            <a:r>
              <a:rPr lang="x-none" dirty="0"/>
              <a:t>h</a:t>
            </a:r>
            <a:r>
              <a:rPr lang="en-US" dirty="0"/>
              <a:t>e</a:t>
            </a:r>
            <a:r>
              <a:rPr lang="x-none" dirty="0"/>
              <a:t> timeline will be further updated </a:t>
            </a:r>
            <a:r>
              <a:rPr lang="en-US" dirty="0"/>
              <a:t>s</a:t>
            </a:r>
            <a:r>
              <a:rPr lang="x-none" dirty="0"/>
              <a:t>o</a:t>
            </a:r>
            <a:r>
              <a:rPr lang="en-US" dirty="0"/>
              <a:t>o</a:t>
            </a:r>
            <a:r>
              <a:rPr lang="x-none" dirty="0"/>
              <a:t>n </a:t>
            </a:r>
            <a:r>
              <a:rPr lang="en-US" dirty="0"/>
              <a:t>a</a:t>
            </a:r>
            <a:r>
              <a:rPr lang="x-none" dirty="0"/>
              <a:t>f</a:t>
            </a:r>
            <a:r>
              <a:rPr lang="en-US" dirty="0"/>
              <a:t>t</a:t>
            </a:r>
            <a:r>
              <a:rPr lang="x-none" dirty="0" err="1"/>
              <a:t>er</a:t>
            </a:r>
            <a:r>
              <a:rPr lang="x-none" dirty="0"/>
              <a:t> the </a:t>
            </a:r>
            <a:r>
              <a:rPr lang="en-US" dirty="0"/>
              <a:t>c</a:t>
            </a:r>
            <a:r>
              <a:rPr lang="x-none" dirty="0"/>
              <a:t>a</a:t>
            </a:r>
            <a:r>
              <a:rPr lang="en-US" dirty="0"/>
              <a:t>l</a:t>
            </a:r>
            <a:r>
              <a:rPr lang="x-none" dirty="0"/>
              <a:t>l </a:t>
            </a:r>
            <a:r>
              <a:rPr lang="en-US" dirty="0"/>
              <a:t>c</a:t>
            </a:r>
            <a:r>
              <a:rPr lang="x-none" dirty="0"/>
              <a:t>l</a:t>
            </a:r>
            <a:r>
              <a:rPr lang="en-US" dirty="0"/>
              <a:t>o</a:t>
            </a:r>
            <a:r>
              <a:rPr lang="x-none" dirty="0"/>
              <a:t>sure.</a:t>
            </a:r>
          </a:p>
          <a:p>
            <a:endParaRPr lang="x-none" dirty="0"/>
          </a:p>
          <a:p>
            <a:r>
              <a:rPr lang="x-none" dirty="0"/>
              <a:t>ATT</a:t>
            </a:r>
            <a:r>
              <a:rPr lang="en-US" dirty="0"/>
              <a:t>E</a:t>
            </a:r>
            <a:r>
              <a:rPr lang="x-none" dirty="0"/>
              <a:t>N</a:t>
            </a:r>
            <a:r>
              <a:rPr lang="en-US" dirty="0"/>
              <a:t>T</a:t>
            </a:r>
            <a:r>
              <a:rPr lang="x-none" dirty="0"/>
              <a:t>I</a:t>
            </a:r>
            <a:r>
              <a:rPr lang="en-US" dirty="0"/>
              <a:t>O</a:t>
            </a:r>
            <a:r>
              <a:rPr lang="x-none" dirty="0"/>
              <a:t>N: </a:t>
            </a:r>
            <a:r>
              <a:rPr lang="en-US" dirty="0"/>
              <a:t>T</a:t>
            </a:r>
            <a:r>
              <a:rPr lang="x-none" dirty="0"/>
              <a:t>his is the </a:t>
            </a:r>
            <a:r>
              <a:rPr lang="en-US" dirty="0" err="1"/>
              <a:t>i</a:t>
            </a:r>
            <a:r>
              <a:rPr lang="x-none" dirty="0"/>
              <a:t>n</a:t>
            </a:r>
            <a:r>
              <a:rPr lang="en-US" dirty="0"/>
              <a:t>f</a:t>
            </a:r>
            <a:r>
              <a:rPr lang="x-none" dirty="0"/>
              <a:t>o</a:t>
            </a:r>
            <a:r>
              <a:rPr lang="en-US" dirty="0"/>
              <a:t>r</a:t>
            </a:r>
            <a:r>
              <a:rPr lang="x-none" dirty="0"/>
              <a:t>m</a:t>
            </a:r>
            <a:r>
              <a:rPr lang="en-US" dirty="0"/>
              <a:t>a</a:t>
            </a:r>
            <a:r>
              <a:rPr lang="x-none" dirty="0" err="1"/>
              <a:t>tion</a:t>
            </a:r>
            <a:r>
              <a:rPr lang="x-none" dirty="0"/>
              <a:t> that w</a:t>
            </a:r>
            <a:r>
              <a:rPr lang="en-US" dirty="0"/>
              <a:t>e</a:t>
            </a:r>
            <a:r>
              <a:rPr lang="x-none" dirty="0"/>
              <a:t> </a:t>
            </a:r>
            <a:r>
              <a:rPr lang="en-US" dirty="0"/>
              <a:t>a</a:t>
            </a:r>
            <a:r>
              <a:rPr lang="x-none" dirty="0"/>
              <a:t>l</a:t>
            </a:r>
            <a:r>
              <a:rPr lang="en-US" dirty="0"/>
              <a:t>s</a:t>
            </a:r>
            <a:r>
              <a:rPr lang="x-none" dirty="0"/>
              <a:t>o </a:t>
            </a:r>
            <a:r>
              <a:rPr lang="en-US" dirty="0"/>
              <a:t>p</a:t>
            </a:r>
            <a:r>
              <a:rPr lang="x-none" dirty="0"/>
              <a:t>l</a:t>
            </a:r>
            <a:r>
              <a:rPr lang="en-US" dirty="0"/>
              <a:t>a</a:t>
            </a:r>
            <a:r>
              <a:rPr lang="x-none" dirty="0"/>
              <a:t>n </a:t>
            </a:r>
            <a:r>
              <a:rPr lang="en-US" dirty="0"/>
              <a:t>t</a:t>
            </a:r>
            <a:r>
              <a:rPr lang="x-none" dirty="0"/>
              <a:t>o </a:t>
            </a:r>
            <a:r>
              <a:rPr lang="en-US" dirty="0"/>
              <a:t>p</a:t>
            </a:r>
            <a:r>
              <a:rPr lang="x-none" dirty="0"/>
              <a:t>u</a:t>
            </a:r>
            <a:r>
              <a:rPr lang="en-US" dirty="0"/>
              <a:t>b</a:t>
            </a:r>
            <a:r>
              <a:rPr lang="x-none" dirty="0"/>
              <a:t>l</a:t>
            </a:r>
            <a:r>
              <a:rPr lang="en-US" dirty="0" err="1"/>
              <a:t>i</a:t>
            </a:r>
            <a:r>
              <a:rPr lang="x-none" dirty="0"/>
              <a:t>s</a:t>
            </a:r>
            <a:r>
              <a:rPr lang="en-US" dirty="0"/>
              <a:t>h</a:t>
            </a:r>
            <a:r>
              <a:rPr lang="x-none" dirty="0"/>
              <a:t> </a:t>
            </a:r>
            <a:r>
              <a:rPr lang="en-US" dirty="0"/>
              <a:t>o</a:t>
            </a:r>
            <a:r>
              <a:rPr lang="x-none" dirty="0"/>
              <a:t>n </a:t>
            </a:r>
            <a:r>
              <a:rPr lang="en-US" dirty="0"/>
              <a:t>t</a:t>
            </a:r>
            <a:r>
              <a:rPr lang="x-none" dirty="0"/>
              <a:t>h</a:t>
            </a:r>
            <a:r>
              <a:rPr lang="en-US" dirty="0"/>
              <a:t>e</a:t>
            </a:r>
            <a:r>
              <a:rPr lang="x-none" dirty="0"/>
              <a:t> </a:t>
            </a:r>
            <a:r>
              <a:rPr lang="en-US" dirty="0"/>
              <a:t>w</a:t>
            </a:r>
            <a:r>
              <a:rPr lang="x-none" dirty="0"/>
              <a:t>e</a:t>
            </a:r>
            <a:r>
              <a:rPr lang="en-US" dirty="0"/>
              <a:t>b</a:t>
            </a:r>
            <a:r>
              <a:rPr lang="x-none" dirty="0"/>
              <a:t>s</a:t>
            </a:r>
            <a:r>
              <a:rPr lang="en-US" dirty="0" err="1"/>
              <a:t>i</a:t>
            </a:r>
            <a:r>
              <a:rPr lang="x-none" dirty="0"/>
              <a:t>t</a:t>
            </a:r>
            <a:r>
              <a:rPr lang="en-US" dirty="0"/>
              <a:t>e</a:t>
            </a:r>
            <a:r>
              <a:rPr lang="x-none" dirty="0"/>
              <a:t>... </a:t>
            </a:r>
            <a:r>
              <a:rPr lang="en-US" dirty="0"/>
              <a:t>A</a:t>
            </a:r>
            <a:r>
              <a:rPr lang="x-none" dirty="0"/>
              <a:t>l</a:t>
            </a:r>
            <a:r>
              <a:rPr lang="en-US" dirty="0"/>
              <a:t>w</a:t>
            </a:r>
            <a:r>
              <a:rPr lang="x-none" dirty="0"/>
              <a:t>a</a:t>
            </a:r>
            <a:r>
              <a:rPr lang="en-US" dirty="0"/>
              <a:t>y</a:t>
            </a:r>
            <a:r>
              <a:rPr lang="x-none" dirty="0"/>
              <a:t>s </a:t>
            </a:r>
            <a:r>
              <a:rPr lang="en-US" dirty="0"/>
              <a:t>w</a:t>
            </a:r>
            <a:r>
              <a:rPr lang="x-none" dirty="0" err="1"/>
              <a:t>i</a:t>
            </a:r>
            <a:r>
              <a:rPr lang="en-US" dirty="0"/>
              <a:t>t</a:t>
            </a:r>
            <a:r>
              <a:rPr lang="x-none" dirty="0"/>
              <a:t>h “</a:t>
            </a:r>
            <a:r>
              <a:rPr lang="en-US" dirty="0"/>
              <a:t>e</a:t>
            </a:r>
            <a:r>
              <a:rPr lang="x-none" dirty="0"/>
              <a:t>x</a:t>
            </a:r>
            <a:r>
              <a:rPr lang="en-US" dirty="0"/>
              <a:t>p</a:t>
            </a:r>
            <a:r>
              <a:rPr lang="x-none" dirty="0"/>
              <a:t>e</a:t>
            </a:r>
            <a:r>
              <a:rPr lang="en-US" dirty="0"/>
              <a:t>c</a:t>
            </a:r>
            <a:r>
              <a:rPr lang="x-none" dirty="0"/>
              <a:t>t</a:t>
            </a:r>
            <a:r>
              <a:rPr lang="en-US" dirty="0"/>
              <a:t>e</a:t>
            </a:r>
            <a:r>
              <a:rPr lang="x-none" dirty="0"/>
              <a:t>d” </a:t>
            </a:r>
            <a:r>
              <a:rPr lang="en-US" dirty="0"/>
              <a:t>o</a:t>
            </a:r>
            <a:r>
              <a:rPr lang="x-none" dirty="0"/>
              <a:t>f </a:t>
            </a:r>
            <a:r>
              <a:rPr lang="en-US" dirty="0"/>
              <a:t>c</a:t>
            </a:r>
            <a:r>
              <a:rPr lang="x-none" dirty="0"/>
              <a:t>o</a:t>
            </a:r>
            <a:r>
              <a:rPr lang="en-US" dirty="0"/>
              <a:t>u</a:t>
            </a:r>
            <a:r>
              <a:rPr lang="x-none" dirty="0"/>
              <a:t>r</a:t>
            </a:r>
            <a:r>
              <a:rPr lang="en-US" dirty="0"/>
              <a:t>s</a:t>
            </a:r>
            <a:r>
              <a:rPr lang="x-none" dirty="0"/>
              <a:t>e. </a:t>
            </a:r>
            <a:r>
              <a:rPr lang="en-US" dirty="0"/>
              <a:t>I</a:t>
            </a:r>
            <a:r>
              <a:rPr lang="x-none" dirty="0"/>
              <a:t>t </a:t>
            </a:r>
            <a:r>
              <a:rPr lang="en-US" dirty="0"/>
              <a:t>w</a:t>
            </a:r>
            <a:r>
              <a:rPr lang="x-none" dirty="0"/>
              <a:t>a</a:t>
            </a:r>
            <a:r>
              <a:rPr lang="en-US" dirty="0"/>
              <a:t>s</a:t>
            </a:r>
            <a:r>
              <a:rPr lang="x-none" dirty="0"/>
              <a:t> </a:t>
            </a:r>
            <a:r>
              <a:rPr lang="en-US" dirty="0"/>
              <a:t>d</a:t>
            </a:r>
            <a:r>
              <a:rPr lang="x-none" dirty="0"/>
              <a:t>o</a:t>
            </a:r>
            <a:r>
              <a:rPr lang="en-US" dirty="0"/>
              <a:t>n</a:t>
            </a:r>
            <a:r>
              <a:rPr lang="x-none" dirty="0"/>
              <a:t>e </a:t>
            </a:r>
            <a:r>
              <a:rPr lang="en-US" dirty="0"/>
              <a:t>l</a:t>
            </a:r>
            <a:r>
              <a:rPr lang="x-none" dirty="0" err="1"/>
              <a:t>ike</a:t>
            </a:r>
            <a:r>
              <a:rPr lang="x-none" dirty="0"/>
              <a:t> this for the first call...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6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00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0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8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9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3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7E11-DE3E-4E1B-9082-DFDBFDA1B2DF}" type="datetimeFigureOut">
              <a:rPr lang="hu-HU"/>
              <a:pPr>
                <a:defRPr/>
              </a:pPr>
              <a:t>2024.11.08.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092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D3E69D5-265D-4988-8763-31830478805B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37279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4" y="1368001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5031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70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87D4-F549-42B2-AAB9-F26771DE8A1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732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STORAGE\-Print\MA27\Powerpoint\rep\Cov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3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</a:pPr>
            <a:endParaRPr lang="de-AT" sz="1500">
              <a:solidFill>
                <a:prstClr val="white"/>
              </a:solidFill>
            </a:endParaRPr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20" y="4857907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40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3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3"/>
            <a:ext cx="7754912" cy="573247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Meeting </a:t>
            </a:r>
            <a:r>
              <a:rPr lang="de-DE" dirty="0" err="1"/>
              <a:t>xy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Place | DD </a:t>
            </a:r>
            <a:r>
              <a:rPr lang="de-DE" dirty="0" err="1"/>
              <a:t>Month</a:t>
            </a:r>
            <a:r>
              <a:rPr lang="de-DE" dirty="0"/>
              <a:t> YYYY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9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61"/>
            <a:ext cx="7754912" cy="275991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altLang="de-DE" sz="1400" dirty="0" err="1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</a:t>
            </a:r>
            <a:r>
              <a:rPr lang="en-US" altLang="de-DE" sz="14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CENTRAL EUROPE | Joint Secretariat | Frank Schneider</a:t>
            </a:r>
          </a:p>
        </p:txBody>
      </p:sp>
    </p:spTree>
    <p:extLst>
      <p:ext uri="{BB962C8B-B14F-4D97-AF65-F5344CB8AC3E}">
        <p14:creationId xmlns:p14="http://schemas.microsoft.com/office/powerpoint/2010/main" val="10249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7"/>
            <a:ext cx="6565050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80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80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5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5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4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4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30110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7"/>
            <a:ext cx="6596948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7" y="1335219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79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7"/>
            <a:ext cx="6607581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5"/>
            <a:ext cx="8562974" cy="416796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4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7"/>
            <a:ext cx="6596948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4" y="1116013"/>
            <a:ext cx="9143999" cy="44132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29654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7"/>
            <a:ext cx="6618213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9" y="1286540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654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7"/>
            <a:ext cx="6596948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7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39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41"/>
            <a:ext cx="4098296" cy="43806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7"/>
            <a:ext cx="6596948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9" y="1286540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96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CF9627D1-EB47-45AD-AE5C-F0747E999B4E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43016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40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7"/>
            <a:ext cx="6586315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01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7"/>
            <a:ext cx="6639478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2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4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818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7"/>
            <a:ext cx="6533153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8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4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962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4" y="173310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5" y="149229"/>
            <a:ext cx="6998239" cy="686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/>
              <a:t>Timeline </a:t>
            </a:r>
            <a:r>
              <a:rPr lang="de-DE" dirty="0" err="1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6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6" y="2727281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6" y="3721462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6" y="5709822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6" y="4715642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2"/>
            <a:ext cx="415390" cy="457731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6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6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6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6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64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20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40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6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709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6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7" y="1977658"/>
            <a:ext cx="2617" cy="21814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8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5" y="149229"/>
            <a:ext cx="6998239" cy="686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3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5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6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61" y="3250659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44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7" y="2741187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7" y="-203805"/>
            <a:ext cx="2617" cy="21814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3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5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6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61" y="3250659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9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6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2"/>
            <a:ext cx="415390" cy="457731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7"/>
            <a:ext cx="7096" cy="21182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7" y="-1054445"/>
            <a:ext cx="2617" cy="21814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3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5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7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61" y="2400019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3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0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5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6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5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6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5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7"/>
            <a:ext cx="6575683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07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5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5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5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7"/>
            <a:ext cx="6575683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6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6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6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5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6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33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CA369BAC-21D2-4037-9988-58D80D194B7A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58454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70"/>
            <a:ext cx="10668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70"/>
            <a:ext cx="14478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70"/>
            <a:ext cx="10668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058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8589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514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4" y="1368001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155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4" y="1368000"/>
            <a:ext cx="4103687" cy="504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06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815104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1"/>
            <a:ext cx="8229600" cy="634083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7"/>
            <a:ext cx="8208144" cy="381635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90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6298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11967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5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2492897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534032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89350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80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376EED99-E73C-4D3B-835D-6340BEAE02E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57203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85754" y="6492876"/>
            <a:ext cx="428625" cy="365125"/>
          </a:xfrm>
          <a:prstGeom prst="rect">
            <a:avLst/>
          </a:prstGeom>
        </p:spPr>
        <p:txBody>
          <a:bodyPr/>
          <a:lstStyle>
            <a:lvl1pPr algn="r" eaLnBrk="1" hangingPunct="1">
              <a:defRPr sz="1200">
                <a:solidFill>
                  <a:srgbClr val="00206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FEEBF1-E0C1-44AA-A5B9-DF3AC540E744}" type="slidenum">
              <a:rPr lang="fr-FR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862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4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2825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526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614B738-759F-48C1-91D4-5A158DF0C2FD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36381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A6DDD23B-ADF5-4027-A690-D0FB8FA3D440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37777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333378"/>
            <a:ext cx="2057400" cy="56165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33378"/>
            <a:ext cx="6019800" cy="56165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617814B5-8E8E-4706-A319-6E06F08EB3AC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01908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8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9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3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89C9-4F72-4046-A32D-AEF4DEF83BBC}" type="datetimeFigureOut">
              <a:rPr lang="hu-HU"/>
              <a:pPr>
                <a:defRPr/>
              </a:pPr>
              <a:t>2024.11.08.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87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70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87D4-F549-42B2-AAB9-F26771DE8A10}" type="datetimeFigureOut">
              <a:rPr lang="hu-HU"/>
              <a:pPr>
                <a:defRPr/>
              </a:pPr>
              <a:t>2024.11.08.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929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9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3"/>
            <a:ext cx="7572428" cy="1500199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7878-3AF2-4779-9270-5784334143D7}" type="datetimeFigureOut">
              <a:rPr lang="hu-HU"/>
              <a:pPr>
                <a:defRPr/>
              </a:pPr>
              <a:t>2024.11.08.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109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70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50D2-CB59-4E84-8958-26B0B9A20636}" type="datetimeFigureOut">
              <a:rPr lang="hu-HU"/>
              <a:pPr>
                <a:defRPr/>
              </a:pPr>
              <a:t>2024.11.08.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4741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B018-203A-4C48-BC89-2C249EECEC5C}" type="datetimeFigureOut">
              <a:rPr lang="hu-HU"/>
              <a:pPr>
                <a:defRPr/>
              </a:pPr>
              <a:t>2024.11.08.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4833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4" y="1340769"/>
            <a:ext cx="9144001" cy="547260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43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9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3"/>
            <a:ext cx="7572428" cy="1500199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6E12-4993-44F8-989A-655E3D113565}" type="datetimeFigureOut">
              <a:rPr lang="hu-HU"/>
              <a:pPr>
                <a:defRPr/>
              </a:pPr>
              <a:t>2024.11.08.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897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70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50D2-CB59-4E84-8958-26B0B9A20636}" type="datetimeFigureOut">
              <a:rPr lang="hu-HU"/>
              <a:pPr>
                <a:defRPr/>
              </a:pPr>
              <a:t>2024.11.08.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4741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849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4" y="1368001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12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4" y="1368000"/>
            <a:ext cx="4103687" cy="504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06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09245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1"/>
            <a:ext cx="8229600" cy="634083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7"/>
            <a:ext cx="8208144" cy="381635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90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622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11967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5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2492897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381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9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3"/>
            <a:ext cx="7572428" cy="1500199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6E12-4993-44F8-989A-655E3D113565}" type="datetimeFigureOut">
              <a:rPr lang="hu-HU"/>
              <a:pPr>
                <a:defRPr/>
              </a:pPr>
              <a:t>2024.11.08.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8971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62043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419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85754" y="6492876"/>
            <a:ext cx="428625" cy="365125"/>
          </a:xfrm>
          <a:prstGeom prst="rect">
            <a:avLst/>
          </a:prstGeom>
        </p:spPr>
        <p:txBody>
          <a:bodyPr/>
          <a:lstStyle>
            <a:lvl1pPr algn="r" eaLnBrk="1" hangingPunct="1">
              <a:defRPr sz="1200">
                <a:solidFill>
                  <a:srgbClr val="00206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FEEBF1-E0C1-44AA-A5B9-DF3AC540E744}" type="slidenum">
              <a:rPr lang="fr-FR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dirty="0"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883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4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941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9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52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4" y="1368001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27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4" y="1368000"/>
            <a:ext cx="4103687" cy="504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0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9374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1"/>
            <a:ext cx="8229600" cy="634083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7"/>
            <a:ext cx="8208144" cy="381635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90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78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A5C1-F387-4B3B-BF21-A83A74465BE5}" type="datetimeFigureOut">
              <a:rPr lang="hu-HU"/>
              <a:pPr>
                <a:defRPr/>
              </a:pPr>
              <a:t>2024.11.08.</a:t>
            </a:fld>
            <a:endParaRPr lang="hu-H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9413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11967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5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2492897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8927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3971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11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85754" y="6492876"/>
            <a:ext cx="428625" cy="365125"/>
          </a:xfrm>
          <a:prstGeom prst="rect">
            <a:avLst/>
          </a:prstGeom>
        </p:spPr>
        <p:txBody>
          <a:bodyPr/>
          <a:lstStyle>
            <a:lvl1pPr algn="r" eaLnBrk="1" hangingPunct="1">
              <a:defRPr sz="1200">
                <a:solidFill>
                  <a:srgbClr val="00206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FEEBF1-E0C1-44AA-A5B9-DF3AC540E744}" type="slidenum">
              <a:rPr lang="fr-FR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dirty="0"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341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4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46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476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67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4" y="1368001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37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4" y="1368000"/>
            <a:ext cx="4103687" cy="504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98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531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62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1"/>
            <a:ext cx="6400800" cy="135729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40BB-4077-4CF6-9D15-EF8007F51530}" type="datetimeFigureOut">
              <a:rPr lang="hu-HU"/>
              <a:pPr>
                <a:defRPr/>
              </a:pPr>
              <a:t>2024.11.08.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1D6A571-715A-4B18-8FEF-64877221F0E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2568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1"/>
            <a:ext cx="8229600" cy="634083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7"/>
            <a:ext cx="8208144" cy="381635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90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689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11967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5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2492897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2999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9672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070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85754" y="6492876"/>
            <a:ext cx="428625" cy="365125"/>
          </a:xfrm>
          <a:prstGeom prst="rect">
            <a:avLst/>
          </a:prstGeom>
        </p:spPr>
        <p:txBody>
          <a:bodyPr/>
          <a:lstStyle>
            <a:lvl1pPr algn="r" eaLnBrk="1" hangingPunct="1">
              <a:defRPr sz="1200">
                <a:solidFill>
                  <a:srgbClr val="00206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FEEBF1-E0C1-44AA-A5B9-DF3AC540E744}" type="slidenum">
              <a:rPr lang="fr-FR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dirty="0"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384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4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900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94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018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4" y="1368001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279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4" y="1368000"/>
            <a:ext cx="4103687" cy="504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5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gray">
          <a:xfrm>
            <a:off x="0" y="1341437"/>
            <a:ext cx="9144000" cy="55165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gray">
          <a:xfrm>
            <a:off x="4211638" y="6453190"/>
            <a:ext cx="792162" cy="404812"/>
          </a:xfrm>
          <a:prstGeom prst="rect">
            <a:avLst/>
          </a:prstGeom>
          <a:solidFill>
            <a:srgbClr val="EE8133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gray">
          <a:xfrm>
            <a:off x="4211638" y="6453190"/>
            <a:ext cx="792162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900" i="1" dirty="0" err="1">
                <a:solidFill>
                  <a:srgbClr val="FFFFFF"/>
                </a:solidFill>
                <a:latin typeface="Verdana" pitchFamily="34" charset="0"/>
              </a:rPr>
              <a:t>Kohéziós</a:t>
            </a:r>
            <a:r>
              <a:rPr lang="en-GB" sz="900" i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GB" sz="900" i="1" dirty="0" err="1">
                <a:solidFill>
                  <a:srgbClr val="FFFFFF"/>
                </a:solidFill>
                <a:latin typeface="Verdana" pitchFamily="34" charset="0"/>
              </a:rPr>
              <a:t>politika</a:t>
            </a:r>
            <a:endParaRPr lang="en-GB" sz="900" i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gray">
          <a:xfrm>
            <a:off x="0" y="1341437"/>
            <a:ext cx="4211638" cy="5516563"/>
          </a:xfrm>
          <a:prstGeom prst="rect">
            <a:avLst/>
          </a:prstGeom>
          <a:solidFill>
            <a:schemeClr val="tx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8" name="Group 138"/>
          <p:cNvGrpSpPr>
            <a:grpSpLocks noChangeAspect="1"/>
          </p:cNvGrpSpPr>
          <p:nvPr userDrawn="1"/>
        </p:nvGrpSpPr>
        <p:grpSpPr bwMode="auto">
          <a:xfrm>
            <a:off x="3832229" y="431800"/>
            <a:ext cx="1846263" cy="1284288"/>
            <a:chOff x="5880" y="1101"/>
            <a:chExt cx="2502" cy="1741"/>
          </a:xfrm>
        </p:grpSpPr>
        <p:sp>
          <p:nvSpPr>
            <p:cNvPr id="9" name="Freeform 81"/>
            <p:cNvSpPr>
              <a:spLocks noChangeAspect="1"/>
            </p:cNvSpPr>
            <p:nvPr userDrawn="1"/>
          </p:nvSpPr>
          <p:spPr bwMode="auto">
            <a:xfrm>
              <a:off x="6390" y="2315"/>
              <a:ext cx="1080" cy="479"/>
            </a:xfrm>
            <a:custGeom>
              <a:avLst/>
              <a:gdLst>
                <a:gd name="T0" fmla="*/ 0 w 1080"/>
                <a:gd name="T1" fmla="*/ 479 h 479"/>
                <a:gd name="T2" fmla="*/ 1080 w 1080"/>
                <a:gd name="T3" fmla="*/ 479 h 479"/>
                <a:gd name="T4" fmla="*/ 1080 w 1080"/>
                <a:gd name="T5" fmla="*/ 0 h 479"/>
                <a:gd name="T6" fmla="*/ 0 w 1080"/>
                <a:gd name="T7" fmla="*/ 0 h 479"/>
                <a:gd name="T8" fmla="*/ 0 w 1080"/>
                <a:gd name="T9" fmla="*/ 479 h 479"/>
                <a:gd name="T10" fmla="*/ 0 w 1080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0" h="479">
                  <a:moveTo>
                    <a:pt x="0" y="479"/>
                  </a:moveTo>
                  <a:lnTo>
                    <a:pt x="1080" y="479"/>
                  </a:lnTo>
                  <a:lnTo>
                    <a:pt x="1080" y="0"/>
                  </a:lnTo>
                  <a:lnTo>
                    <a:pt x="0" y="0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Freeform 82"/>
            <p:cNvSpPr>
              <a:spLocks noChangeAspect="1"/>
            </p:cNvSpPr>
            <p:nvPr userDrawn="1"/>
          </p:nvSpPr>
          <p:spPr bwMode="auto">
            <a:xfrm>
              <a:off x="6454" y="2405"/>
              <a:ext cx="71" cy="113"/>
            </a:xfrm>
            <a:custGeom>
              <a:avLst/>
              <a:gdLst>
                <a:gd name="T0" fmla="*/ 0 w 30"/>
                <a:gd name="T1" fmla="*/ 1 h 48"/>
                <a:gd name="T2" fmla="*/ 2 w 30"/>
                <a:gd name="T3" fmla="*/ 0 h 48"/>
                <a:gd name="T4" fmla="*/ 28 w 30"/>
                <a:gd name="T5" fmla="*/ 0 h 48"/>
                <a:gd name="T6" fmla="*/ 29 w 30"/>
                <a:gd name="T7" fmla="*/ 1 h 48"/>
                <a:gd name="T8" fmla="*/ 29 w 30"/>
                <a:gd name="T9" fmla="*/ 6 h 48"/>
                <a:gd name="T10" fmla="*/ 28 w 30"/>
                <a:gd name="T11" fmla="*/ 7 h 48"/>
                <a:gd name="T12" fmla="*/ 8 w 30"/>
                <a:gd name="T13" fmla="*/ 7 h 48"/>
                <a:gd name="T14" fmla="*/ 8 w 30"/>
                <a:gd name="T15" fmla="*/ 19 h 48"/>
                <a:gd name="T16" fmla="*/ 26 w 30"/>
                <a:gd name="T17" fmla="*/ 19 h 48"/>
                <a:gd name="T18" fmla="*/ 27 w 30"/>
                <a:gd name="T19" fmla="*/ 21 h 48"/>
                <a:gd name="T20" fmla="*/ 27 w 30"/>
                <a:gd name="T21" fmla="*/ 25 h 48"/>
                <a:gd name="T22" fmla="*/ 26 w 30"/>
                <a:gd name="T23" fmla="*/ 26 h 48"/>
                <a:gd name="T24" fmla="*/ 8 w 30"/>
                <a:gd name="T25" fmla="*/ 26 h 48"/>
                <a:gd name="T26" fmla="*/ 8 w 30"/>
                <a:gd name="T27" fmla="*/ 41 h 48"/>
                <a:gd name="T28" fmla="*/ 28 w 30"/>
                <a:gd name="T29" fmla="*/ 41 h 48"/>
                <a:gd name="T30" fmla="*/ 30 w 30"/>
                <a:gd name="T31" fmla="*/ 42 h 48"/>
                <a:gd name="T32" fmla="*/ 30 w 30"/>
                <a:gd name="T33" fmla="*/ 46 h 48"/>
                <a:gd name="T34" fmla="*/ 28 w 30"/>
                <a:gd name="T35" fmla="*/ 48 h 48"/>
                <a:gd name="T36" fmla="*/ 2 w 30"/>
                <a:gd name="T37" fmla="*/ 48 h 48"/>
                <a:gd name="T38" fmla="*/ 0 w 30"/>
                <a:gd name="T39" fmla="*/ 46 h 48"/>
                <a:gd name="T40" fmla="*/ 0 w 30"/>
                <a:gd name="T41" fmla="*/ 1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7"/>
                    <a:pt x="2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7" y="20"/>
                    <a:pt x="27" y="21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30" y="41"/>
                    <a:pt x="30" y="42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7"/>
                    <a:pt x="29" y="48"/>
                    <a:pt x="28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Freeform 83"/>
            <p:cNvSpPr>
              <a:spLocks noChangeAspect="1"/>
            </p:cNvSpPr>
            <p:nvPr userDrawn="1"/>
          </p:nvSpPr>
          <p:spPr bwMode="auto">
            <a:xfrm>
              <a:off x="6534" y="2433"/>
              <a:ext cx="74" cy="85"/>
            </a:xfrm>
            <a:custGeom>
              <a:avLst/>
              <a:gdLst>
                <a:gd name="T0" fmla="*/ 29 w 31"/>
                <a:gd name="T1" fmla="*/ 36 h 36"/>
                <a:gd name="T2" fmla="*/ 24 w 31"/>
                <a:gd name="T3" fmla="*/ 36 h 36"/>
                <a:gd name="T4" fmla="*/ 23 w 31"/>
                <a:gd name="T5" fmla="*/ 34 h 36"/>
                <a:gd name="T6" fmla="*/ 23 w 31"/>
                <a:gd name="T7" fmla="*/ 32 h 36"/>
                <a:gd name="T8" fmla="*/ 23 w 31"/>
                <a:gd name="T9" fmla="*/ 32 h 36"/>
                <a:gd name="T10" fmla="*/ 10 w 31"/>
                <a:gd name="T11" fmla="*/ 36 h 36"/>
                <a:gd name="T12" fmla="*/ 0 w 31"/>
                <a:gd name="T13" fmla="*/ 23 h 36"/>
                <a:gd name="T14" fmla="*/ 0 w 31"/>
                <a:gd name="T15" fmla="*/ 2 h 36"/>
                <a:gd name="T16" fmla="*/ 1 w 31"/>
                <a:gd name="T17" fmla="*/ 0 h 36"/>
                <a:gd name="T18" fmla="*/ 6 w 31"/>
                <a:gd name="T19" fmla="*/ 0 h 36"/>
                <a:gd name="T20" fmla="*/ 8 w 31"/>
                <a:gd name="T21" fmla="*/ 2 h 36"/>
                <a:gd name="T22" fmla="*/ 8 w 31"/>
                <a:gd name="T23" fmla="*/ 22 h 36"/>
                <a:gd name="T24" fmla="*/ 13 w 31"/>
                <a:gd name="T25" fmla="*/ 29 h 36"/>
                <a:gd name="T26" fmla="*/ 23 w 31"/>
                <a:gd name="T27" fmla="*/ 26 h 36"/>
                <a:gd name="T28" fmla="*/ 23 w 31"/>
                <a:gd name="T29" fmla="*/ 2 h 36"/>
                <a:gd name="T30" fmla="*/ 24 w 31"/>
                <a:gd name="T31" fmla="*/ 0 h 36"/>
                <a:gd name="T32" fmla="*/ 29 w 31"/>
                <a:gd name="T33" fmla="*/ 0 h 36"/>
                <a:gd name="T34" fmla="*/ 31 w 31"/>
                <a:gd name="T35" fmla="*/ 2 h 36"/>
                <a:gd name="T36" fmla="*/ 31 w 31"/>
                <a:gd name="T37" fmla="*/ 34 h 36"/>
                <a:gd name="T38" fmla="*/ 29 w 31"/>
                <a:gd name="T39" fmla="*/ 36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36">
                  <a:moveTo>
                    <a:pt x="29" y="36"/>
                  </a:move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5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0" y="34"/>
                    <a:pt x="15" y="36"/>
                    <a:pt x="10" y="36"/>
                  </a:cubicBezTo>
                  <a:cubicBezTo>
                    <a:pt x="1" y="36"/>
                    <a:pt x="0" y="31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9"/>
                    <a:pt x="13" y="29"/>
                  </a:cubicBezTo>
                  <a:cubicBezTo>
                    <a:pt x="16" y="29"/>
                    <a:pt x="21" y="27"/>
                    <a:pt x="23" y="26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5"/>
                    <a:pt x="30" y="36"/>
                    <a:pt x="29" y="3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84"/>
            <p:cNvSpPr>
              <a:spLocks noChangeAspect="1"/>
            </p:cNvSpPr>
            <p:nvPr userDrawn="1"/>
          </p:nvSpPr>
          <p:spPr bwMode="auto">
            <a:xfrm>
              <a:off x="6622" y="2433"/>
              <a:ext cx="49" cy="85"/>
            </a:xfrm>
            <a:custGeom>
              <a:avLst/>
              <a:gdLst>
                <a:gd name="T0" fmla="*/ 8 w 21"/>
                <a:gd name="T1" fmla="*/ 34 h 36"/>
                <a:gd name="T2" fmla="*/ 6 w 21"/>
                <a:gd name="T3" fmla="*/ 36 h 36"/>
                <a:gd name="T4" fmla="*/ 1 w 21"/>
                <a:gd name="T5" fmla="*/ 36 h 36"/>
                <a:gd name="T6" fmla="*/ 0 w 21"/>
                <a:gd name="T7" fmla="*/ 34 h 36"/>
                <a:gd name="T8" fmla="*/ 0 w 21"/>
                <a:gd name="T9" fmla="*/ 2 h 36"/>
                <a:gd name="T10" fmla="*/ 1 w 21"/>
                <a:gd name="T11" fmla="*/ 0 h 36"/>
                <a:gd name="T12" fmla="*/ 6 w 21"/>
                <a:gd name="T13" fmla="*/ 0 h 36"/>
                <a:gd name="T14" fmla="*/ 8 w 21"/>
                <a:gd name="T15" fmla="*/ 2 h 36"/>
                <a:gd name="T16" fmla="*/ 8 w 21"/>
                <a:gd name="T17" fmla="*/ 5 h 36"/>
                <a:gd name="T18" fmla="*/ 8 w 21"/>
                <a:gd name="T19" fmla="*/ 5 h 36"/>
                <a:gd name="T20" fmla="*/ 18 w 21"/>
                <a:gd name="T21" fmla="*/ 0 h 36"/>
                <a:gd name="T22" fmla="*/ 20 w 21"/>
                <a:gd name="T23" fmla="*/ 1 h 36"/>
                <a:gd name="T24" fmla="*/ 21 w 21"/>
                <a:gd name="T25" fmla="*/ 6 h 36"/>
                <a:gd name="T26" fmla="*/ 19 w 21"/>
                <a:gd name="T27" fmla="*/ 8 h 36"/>
                <a:gd name="T28" fmla="*/ 8 w 21"/>
                <a:gd name="T29" fmla="*/ 11 h 36"/>
                <a:gd name="T30" fmla="*/ 8 w 21"/>
                <a:gd name="T31" fmla="*/ 34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" h="36">
                  <a:moveTo>
                    <a:pt x="8" y="34"/>
                  </a:moveTo>
                  <a:cubicBezTo>
                    <a:pt x="8" y="35"/>
                    <a:pt x="7" y="36"/>
                    <a:pt x="6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3"/>
                    <a:pt x="15" y="1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19" y="8"/>
                  </a:cubicBezTo>
                  <a:cubicBezTo>
                    <a:pt x="15" y="9"/>
                    <a:pt x="10" y="10"/>
                    <a:pt x="8" y="11"/>
                  </a:cubicBezTo>
                  <a:lnTo>
                    <a:pt x="8" y="3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85"/>
            <p:cNvSpPr>
              <a:spLocks noChangeAspect="1" noEditPoints="1"/>
            </p:cNvSpPr>
            <p:nvPr userDrawn="1"/>
          </p:nvSpPr>
          <p:spPr bwMode="auto">
            <a:xfrm>
              <a:off x="6674" y="2391"/>
              <a:ext cx="75" cy="127"/>
            </a:xfrm>
            <a:custGeom>
              <a:avLst/>
              <a:gdLst>
                <a:gd name="T0" fmla="*/ 16 w 32"/>
                <a:gd name="T1" fmla="*/ 54 h 54"/>
                <a:gd name="T2" fmla="*/ 0 w 32"/>
                <a:gd name="T3" fmla="*/ 35 h 54"/>
                <a:gd name="T4" fmla="*/ 16 w 32"/>
                <a:gd name="T5" fmla="*/ 18 h 54"/>
                <a:gd name="T6" fmla="*/ 32 w 32"/>
                <a:gd name="T7" fmla="*/ 35 h 54"/>
                <a:gd name="T8" fmla="*/ 16 w 32"/>
                <a:gd name="T9" fmla="*/ 54 h 54"/>
                <a:gd name="T10" fmla="*/ 16 w 32"/>
                <a:gd name="T11" fmla="*/ 25 h 54"/>
                <a:gd name="T12" fmla="*/ 8 w 32"/>
                <a:gd name="T13" fmla="*/ 36 h 54"/>
                <a:gd name="T14" fmla="*/ 16 w 32"/>
                <a:gd name="T15" fmla="*/ 47 h 54"/>
                <a:gd name="T16" fmla="*/ 24 w 32"/>
                <a:gd name="T17" fmla="*/ 36 h 54"/>
                <a:gd name="T18" fmla="*/ 16 w 32"/>
                <a:gd name="T19" fmla="*/ 25 h 54"/>
                <a:gd name="T20" fmla="*/ 25 w 32"/>
                <a:gd name="T21" fmla="*/ 3 h 54"/>
                <a:gd name="T22" fmla="*/ 25 w 32"/>
                <a:gd name="T23" fmla="*/ 4 h 54"/>
                <a:gd name="T24" fmla="*/ 18 w 32"/>
                <a:gd name="T25" fmla="*/ 14 h 54"/>
                <a:gd name="T26" fmla="*/ 17 w 32"/>
                <a:gd name="T27" fmla="*/ 15 h 54"/>
                <a:gd name="T28" fmla="*/ 14 w 32"/>
                <a:gd name="T29" fmla="*/ 13 h 54"/>
                <a:gd name="T30" fmla="*/ 14 w 32"/>
                <a:gd name="T31" fmla="*/ 12 h 54"/>
                <a:gd name="T32" fmla="*/ 19 w 32"/>
                <a:gd name="T33" fmla="*/ 1 h 54"/>
                <a:gd name="T34" fmla="*/ 21 w 32"/>
                <a:gd name="T35" fmla="*/ 0 h 54"/>
                <a:gd name="T36" fmla="*/ 25 w 32"/>
                <a:gd name="T37" fmla="*/ 3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" h="54">
                  <a:moveTo>
                    <a:pt x="16" y="54"/>
                  </a:moveTo>
                  <a:cubicBezTo>
                    <a:pt x="1" y="54"/>
                    <a:pt x="0" y="44"/>
                    <a:pt x="0" y="35"/>
                  </a:cubicBezTo>
                  <a:cubicBezTo>
                    <a:pt x="0" y="29"/>
                    <a:pt x="2" y="18"/>
                    <a:pt x="16" y="18"/>
                  </a:cubicBezTo>
                  <a:cubicBezTo>
                    <a:pt x="30" y="18"/>
                    <a:pt x="32" y="27"/>
                    <a:pt x="32" y="35"/>
                  </a:cubicBezTo>
                  <a:cubicBezTo>
                    <a:pt x="32" y="44"/>
                    <a:pt x="31" y="54"/>
                    <a:pt x="16" y="54"/>
                  </a:cubicBezTo>
                  <a:close/>
                  <a:moveTo>
                    <a:pt x="16" y="25"/>
                  </a:moveTo>
                  <a:cubicBezTo>
                    <a:pt x="10" y="25"/>
                    <a:pt x="8" y="28"/>
                    <a:pt x="8" y="36"/>
                  </a:cubicBezTo>
                  <a:cubicBezTo>
                    <a:pt x="8" y="44"/>
                    <a:pt x="10" y="47"/>
                    <a:pt x="16" y="47"/>
                  </a:cubicBezTo>
                  <a:cubicBezTo>
                    <a:pt x="22" y="47"/>
                    <a:pt x="24" y="44"/>
                    <a:pt x="24" y="36"/>
                  </a:cubicBezTo>
                  <a:cubicBezTo>
                    <a:pt x="24" y="28"/>
                    <a:pt x="22" y="25"/>
                    <a:pt x="16" y="25"/>
                  </a:cubicBezTo>
                  <a:close/>
                  <a:moveTo>
                    <a:pt x="25" y="3"/>
                  </a:moveTo>
                  <a:cubicBezTo>
                    <a:pt x="26" y="3"/>
                    <a:pt x="26" y="4"/>
                    <a:pt x="25" y="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3"/>
                    <a:pt x="14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0" y="0"/>
                    <a:pt x="21" y="0"/>
                  </a:cubicBezTo>
                  <a:lnTo>
                    <a:pt x="25" y="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86"/>
            <p:cNvSpPr>
              <a:spLocks noChangeAspect="1" noEditPoints="1"/>
            </p:cNvSpPr>
            <p:nvPr userDrawn="1"/>
          </p:nvSpPr>
          <p:spPr bwMode="auto">
            <a:xfrm>
              <a:off x="6759" y="2433"/>
              <a:ext cx="73" cy="116"/>
            </a:xfrm>
            <a:custGeom>
              <a:avLst/>
              <a:gdLst>
                <a:gd name="T0" fmla="*/ 17 w 31"/>
                <a:gd name="T1" fmla="*/ 36 h 49"/>
                <a:gd name="T2" fmla="*/ 8 w 31"/>
                <a:gd name="T3" fmla="*/ 35 h 49"/>
                <a:gd name="T4" fmla="*/ 8 w 31"/>
                <a:gd name="T5" fmla="*/ 35 h 49"/>
                <a:gd name="T6" fmla="*/ 8 w 31"/>
                <a:gd name="T7" fmla="*/ 47 h 49"/>
                <a:gd name="T8" fmla="*/ 6 w 31"/>
                <a:gd name="T9" fmla="*/ 49 h 49"/>
                <a:gd name="T10" fmla="*/ 1 w 31"/>
                <a:gd name="T11" fmla="*/ 49 h 49"/>
                <a:gd name="T12" fmla="*/ 0 w 31"/>
                <a:gd name="T13" fmla="*/ 47 h 49"/>
                <a:gd name="T14" fmla="*/ 0 w 31"/>
                <a:gd name="T15" fmla="*/ 2 h 49"/>
                <a:gd name="T16" fmla="*/ 1 w 31"/>
                <a:gd name="T17" fmla="*/ 0 h 49"/>
                <a:gd name="T18" fmla="*/ 6 w 31"/>
                <a:gd name="T19" fmla="*/ 0 h 49"/>
                <a:gd name="T20" fmla="*/ 8 w 31"/>
                <a:gd name="T21" fmla="*/ 2 h 49"/>
                <a:gd name="T22" fmla="*/ 8 w 31"/>
                <a:gd name="T23" fmla="*/ 4 h 49"/>
                <a:gd name="T24" fmla="*/ 8 w 31"/>
                <a:gd name="T25" fmla="*/ 4 h 49"/>
                <a:gd name="T26" fmla="*/ 19 w 31"/>
                <a:gd name="T27" fmla="*/ 0 h 49"/>
                <a:gd name="T28" fmla="*/ 31 w 31"/>
                <a:gd name="T29" fmla="*/ 18 h 49"/>
                <a:gd name="T30" fmla="*/ 17 w 31"/>
                <a:gd name="T31" fmla="*/ 36 h 49"/>
                <a:gd name="T32" fmla="*/ 17 w 31"/>
                <a:gd name="T33" fmla="*/ 7 h 49"/>
                <a:gd name="T34" fmla="*/ 8 w 31"/>
                <a:gd name="T35" fmla="*/ 10 h 49"/>
                <a:gd name="T36" fmla="*/ 8 w 31"/>
                <a:gd name="T37" fmla="*/ 28 h 49"/>
                <a:gd name="T38" fmla="*/ 16 w 31"/>
                <a:gd name="T39" fmla="*/ 29 h 49"/>
                <a:gd name="T40" fmla="*/ 23 w 31"/>
                <a:gd name="T41" fmla="*/ 18 h 49"/>
                <a:gd name="T42" fmla="*/ 17 w 31"/>
                <a:gd name="T43" fmla="*/ 7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" h="49">
                  <a:moveTo>
                    <a:pt x="17" y="36"/>
                  </a:moveTo>
                  <a:cubicBezTo>
                    <a:pt x="14" y="36"/>
                    <a:pt x="11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7" y="49"/>
                    <a:pt x="6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2"/>
                    <a:pt x="15" y="0"/>
                    <a:pt x="19" y="0"/>
                  </a:cubicBezTo>
                  <a:cubicBezTo>
                    <a:pt x="29" y="0"/>
                    <a:pt x="31" y="7"/>
                    <a:pt x="31" y="18"/>
                  </a:cubicBezTo>
                  <a:cubicBezTo>
                    <a:pt x="31" y="30"/>
                    <a:pt x="28" y="36"/>
                    <a:pt x="17" y="36"/>
                  </a:cubicBezTo>
                  <a:close/>
                  <a:moveTo>
                    <a:pt x="17" y="7"/>
                  </a:moveTo>
                  <a:cubicBezTo>
                    <a:pt x="14" y="7"/>
                    <a:pt x="10" y="9"/>
                    <a:pt x="8" y="1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1" y="29"/>
                    <a:pt x="13" y="29"/>
                    <a:pt x="16" y="29"/>
                  </a:cubicBezTo>
                  <a:cubicBezTo>
                    <a:pt x="21" y="29"/>
                    <a:pt x="23" y="27"/>
                    <a:pt x="23" y="18"/>
                  </a:cubicBezTo>
                  <a:cubicBezTo>
                    <a:pt x="23" y="9"/>
                    <a:pt x="21" y="7"/>
                    <a:pt x="17" y="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87"/>
            <p:cNvSpPr>
              <a:spLocks noChangeAspect="1" noEditPoints="1"/>
            </p:cNvSpPr>
            <p:nvPr userDrawn="1"/>
          </p:nvSpPr>
          <p:spPr bwMode="auto">
            <a:xfrm>
              <a:off x="6841" y="2433"/>
              <a:ext cx="83" cy="85"/>
            </a:xfrm>
            <a:custGeom>
              <a:avLst/>
              <a:gdLst>
                <a:gd name="T0" fmla="*/ 23 w 35"/>
                <a:gd name="T1" fmla="*/ 32 h 36"/>
                <a:gd name="T2" fmla="*/ 10 w 35"/>
                <a:gd name="T3" fmla="*/ 36 h 36"/>
                <a:gd name="T4" fmla="*/ 0 w 35"/>
                <a:gd name="T5" fmla="*/ 26 h 36"/>
                <a:gd name="T6" fmla="*/ 14 w 35"/>
                <a:gd name="T7" fmla="*/ 14 h 36"/>
                <a:gd name="T8" fmla="*/ 23 w 35"/>
                <a:gd name="T9" fmla="*/ 14 h 36"/>
                <a:gd name="T10" fmla="*/ 23 w 35"/>
                <a:gd name="T11" fmla="*/ 12 h 36"/>
                <a:gd name="T12" fmla="*/ 15 w 35"/>
                <a:gd name="T13" fmla="*/ 6 h 36"/>
                <a:gd name="T14" fmla="*/ 6 w 35"/>
                <a:gd name="T15" fmla="*/ 7 h 36"/>
                <a:gd name="T16" fmla="*/ 4 w 35"/>
                <a:gd name="T17" fmla="*/ 6 h 36"/>
                <a:gd name="T18" fmla="*/ 3 w 35"/>
                <a:gd name="T19" fmla="*/ 3 h 36"/>
                <a:gd name="T20" fmla="*/ 5 w 35"/>
                <a:gd name="T21" fmla="*/ 1 h 36"/>
                <a:gd name="T22" fmla="*/ 17 w 35"/>
                <a:gd name="T23" fmla="*/ 0 h 36"/>
                <a:gd name="T24" fmla="*/ 31 w 35"/>
                <a:gd name="T25" fmla="*/ 13 h 36"/>
                <a:gd name="T26" fmla="*/ 31 w 35"/>
                <a:gd name="T27" fmla="*/ 27 h 36"/>
                <a:gd name="T28" fmla="*/ 33 w 35"/>
                <a:gd name="T29" fmla="*/ 30 h 36"/>
                <a:gd name="T30" fmla="*/ 35 w 35"/>
                <a:gd name="T31" fmla="*/ 31 h 36"/>
                <a:gd name="T32" fmla="*/ 35 w 35"/>
                <a:gd name="T33" fmla="*/ 34 h 36"/>
                <a:gd name="T34" fmla="*/ 33 w 35"/>
                <a:gd name="T35" fmla="*/ 36 h 36"/>
                <a:gd name="T36" fmla="*/ 30 w 35"/>
                <a:gd name="T37" fmla="*/ 36 h 36"/>
                <a:gd name="T38" fmla="*/ 23 w 35"/>
                <a:gd name="T39" fmla="*/ 32 h 36"/>
                <a:gd name="T40" fmla="*/ 23 w 35"/>
                <a:gd name="T41" fmla="*/ 20 h 36"/>
                <a:gd name="T42" fmla="*/ 14 w 35"/>
                <a:gd name="T43" fmla="*/ 20 h 36"/>
                <a:gd name="T44" fmla="*/ 8 w 35"/>
                <a:gd name="T45" fmla="*/ 26 h 36"/>
                <a:gd name="T46" fmla="*/ 13 w 35"/>
                <a:gd name="T47" fmla="*/ 30 h 36"/>
                <a:gd name="T48" fmla="*/ 23 w 35"/>
                <a:gd name="T49" fmla="*/ 26 h 36"/>
                <a:gd name="T50" fmla="*/ 23 w 35"/>
                <a:gd name="T51" fmla="*/ 20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5" h="36">
                  <a:moveTo>
                    <a:pt x="23" y="32"/>
                  </a:moveTo>
                  <a:cubicBezTo>
                    <a:pt x="20" y="34"/>
                    <a:pt x="15" y="36"/>
                    <a:pt x="10" y="36"/>
                  </a:cubicBezTo>
                  <a:cubicBezTo>
                    <a:pt x="2" y="36"/>
                    <a:pt x="0" y="32"/>
                    <a:pt x="0" y="26"/>
                  </a:cubicBezTo>
                  <a:cubicBezTo>
                    <a:pt x="0" y="18"/>
                    <a:pt x="5" y="14"/>
                    <a:pt x="1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8"/>
                    <a:pt x="21" y="6"/>
                    <a:pt x="15" y="6"/>
                  </a:cubicBezTo>
                  <a:cubicBezTo>
                    <a:pt x="13" y="6"/>
                    <a:pt x="8" y="7"/>
                    <a:pt x="6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5" y="1"/>
                  </a:cubicBezTo>
                  <a:cubicBezTo>
                    <a:pt x="8" y="0"/>
                    <a:pt x="13" y="0"/>
                    <a:pt x="17" y="0"/>
                  </a:cubicBezTo>
                  <a:cubicBezTo>
                    <a:pt x="29" y="0"/>
                    <a:pt x="31" y="5"/>
                    <a:pt x="31" y="13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30"/>
                    <a:pt x="31" y="30"/>
                    <a:pt x="33" y="30"/>
                  </a:cubicBezTo>
                  <a:cubicBezTo>
                    <a:pt x="34" y="30"/>
                    <a:pt x="35" y="30"/>
                    <a:pt x="35" y="31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4" y="35"/>
                    <a:pt x="33" y="36"/>
                  </a:cubicBezTo>
                  <a:cubicBezTo>
                    <a:pt x="32" y="36"/>
                    <a:pt x="31" y="36"/>
                    <a:pt x="30" y="36"/>
                  </a:cubicBezTo>
                  <a:cubicBezTo>
                    <a:pt x="26" y="36"/>
                    <a:pt x="24" y="35"/>
                    <a:pt x="23" y="32"/>
                  </a:cubicBezTo>
                  <a:close/>
                  <a:moveTo>
                    <a:pt x="23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0" y="20"/>
                    <a:pt x="8" y="21"/>
                    <a:pt x="8" y="26"/>
                  </a:cubicBezTo>
                  <a:cubicBezTo>
                    <a:pt x="8" y="29"/>
                    <a:pt x="9" y="30"/>
                    <a:pt x="13" y="30"/>
                  </a:cubicBezTo>
                  <a:cubicBezTo>
                    <a:pt x="16" y="30"/>
                    <a:pt x="20" y="28"/>
                    <a:pt x="23" y="26"/>
                  </a:cubicBezTo>
                  <a:lnTo>
                    <a:pt x="23" y="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88"/>
            <p:cNvSpPr>
              <a:spLocks noChangeAspect="1" noEditPoints="1"/>
            </p:cNvSpPr>
            <p:nvPr userDrawn="1"/>
          </p:nvSpPr>
          <p:spPr bwMode="auto">
            <a:xfrm>
              <a:off x="6931" y="2402"/>
              <a:ext cx="19" cy="116"/>
            </a:xfrm>
            <a:custGeom>
              <a:avLst/>
              <a:gdLst>
                <a:gd name="T0" fmla="*/ 4 w 8"/>
                <a:gd name="T1" fmla="*/ 8 h 49"/>
                <a:gd name="T2" fmla="*/ 0 w 8"/>
                <a:gd name="T3" fmla="*/ 4 h 49"/>
                <a:gd name="T4" fmla="*/ 4 w 8"/>
                <a:gd name="T5" fmla="*/ 0 h 49"/>
                <a:gd name="T6" fmla="*/ 8 w 8"/>
                <a:gd name="T7" fmla="*/ 4 h 49"/>
                <a:gd name="T8" fmla="*/ 4 w 8"/>
                <a:gd name="T9" fmla="*/ 8 h 49"/>
                <a:gd name="T10" fmla="*/ 8 w 8"/>
                <a:gd name="T11" fmla="*/ 47 h 49"/>
                <a:gd name="T12" fmla="*/ 7 w 8"/>
                <a:gd name="T13" fmla="*/ 49 h 49"/>
                <a:gd name="T14" fmla="*/ 1 w 8"/>
                <a:gd name="T15" fmla="*/ 49 h 49"/>
                <a:gd name="T16" fmla="*/ 0 w 8"/>
                <a:gd name="T17" fmla="*/ 47 h 49"/>
                <a:gd name="T18" fmla="*/ 0 w 8"/>
                <a:gd name="T19" fmla="*/ 15 h 49"/>
                <a:gd name="T20" fmla="*/ 1 w 8"/>
                <a:gd name="T21" fmla="*/ 13 h 49"/>
                <a:gd name="T22" fmla="*/ 7 w 8"/>
                <a:gd name="T23" fmla="*/ 13 h 49"/>
                <a:gd name="T24" fmla="*/ 8 w 8"/>
                <a:gd name="T25" fmla="*/ 15 h 49"/>
                <a:gd name="T26" fmla="*/ 8 w 8"/>
                <a:gd name="T27" fmla="*/ 47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49">
                  <a:moveTo>
                    <a:pt x="4" y="8"/>
                  </a:moveTo>
                  <a:cubicBezTo>
                    <a:pt x="0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8" y="0"/>
                    <a:pt x="8" y="2"/>
                    <a:pt x="8" y="4"/>
                  </a:cubicBezTo>
                  <a:cubicBezTo>
                    <a:pt x="8" y="6"/>
                    <a:pt x="8" y="8"/>
                    <a:pt x="4" y="8"/>
                  </a:cubicBezTo>
                  <a:close/>
                  <a:moveTo>
                    <a:pt x="8" y="47"/>
                  </a:moveTo>
                  <a:cubicBezTo>
                    <a:pt x="8" y="48"/>
                    <a:pt x="8" y="49"/>
                    <a:pt x="7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4"/>
                    <a:pt x="8" y="15"/>
                  </a:cubicBezTo>
                  <a:lnTo>
                    <a:pt x="8" y="4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89"/>
            <p:cNvSpPr>
              <a:spLocks noChangeAspect="1" noEditPoints="1"/>
            </p:cNvSpPr>
            <p:nvPr userDrawn="1"/>
          </p:nvSpPr>
          <p:spPr bwMode="auto">
            <a:xfrm>
              <a:off x="6454" y="2584"/>
              <a:ext cx="80" cy="114"/>
            </a:xfrm>
            <a:custGeom>
              <a:avLst/>
              <a:gdLst>
                <a:gd name="T0" fmla="*/ 20 w 34"/>
                <a:gd name="T1" fmla="*/ 48 h 48"/>
                <a:gd name="T2" fmla="*/ 2 w 34"/>
                <a:gd name="T3" fmla="*/ 48 h 48"/>
                <a:gd name="T4" fmla="*/ 0 w 34"/>
                <a:gd name="T5" fmla="*/ 46 h 48"/>
                <a:gd name="T6" fmla="*/ 0 w 34"/>
                <a:gd name="T7" fmla="*/ 1 h 48"/>
                <a:gd name="T8" fmla="*/ 1 w 34"/>
                <a:gd name="T9" fmla="*/ 0 h 48"/>
                <a:gd name="T10" fmla="*/ 18 w 34"/>
                <a:gd name="T11" fmla="*/ 0 h 48"/>
                <a:gd name="T12" fmla="*/ 32 w 34"/>
                <a:gd name="T13" fmla="*/ 13 h 48"/>
                <a:gd name="T14" fmla="*/ 27 w 34"/>
                <a:gd name="T15" fmla="*/ 22 h 48"/>
                <a:gd name="T16" fmla="*/ 27 w 34"/>
                <a:gd name="T17" fmla="*/ 23 h 48"/>
                <a:gd name="T18" fmla="*/ 34 w 34"/>
                <a:gd name="T19" fmla="*/ 34 h 48"/>
                <a:gd name="T20" fmla="*/ 20 w 34"/>
                <a:gd name="T21" fmla="*/ 48 h 48"/>
                <a:gd name="T22" fmla="*/ 17 w 34"/>
                <a:gd name="T23" fmla="*/ 7 h 48"/>
                <a:gd name="T24" fmla="*/ 8 w 34"/>
                <a:gd name="T25" fmla="*/ 7 h 48"/>
                <a:gd name="T26" fmla="*/ 8 w 34"/>
                <a:gd name="T27" fmla="*/ 19 h 48"/>
                <a:gd name="T28" fmla="*/ 18 w 34"/>
                <a:gd name="T29" fmla="*/ 19 h 48"/>
                <a:gd name="T30" fmla="*/ 24 w 34"/>
                <a:gd name="T31" fmla="*/ 13 h 48"/>
                <a:gd name="T32" fmla="*/ 17 w 34"/>
                <a:gd name="T33" fmla="*/ 7 h 48"/>
                <a:gd name="T34" fmla="*/ 18 w 34"/>
                <a:gd name="T35" fmla="*/ 26 h 48"/>
                <a:gd name="T36" fmla="*/ 8 w 34"/>
                <a:gd name="T37" fmla="*/ 26 h 48"/>
                <a:gd name="T38" fmla="*/ 8 w 34"/>
                <a:gd name="T39" fmla="*/ 41 h 48"/>
                <a:gd name="T40" fmla="*/ 18 w 34"/>
                <a:gd name="T41" fmla="*/ 41 h 48"/>
                <a:gd name="T42" fmla="*/ 25 w 34"/>
                <a:gd name="T43" fmla="*/ 34 h 48"/>
                <a:gd name="T44" fmla="*/ 18 w 34"/>
                <a:gd name="T45" fmla="*/ 26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48">
                  <a:moveTo>
                    <a:pt x="20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2" y="5"/>
                    <a:pt x="32" y="13"/>
                  </a:cubicBezTo>
                  <a:cubicBezTo>
                    <a:pt x="32" y="15"/>
                    <a:pt x="31" y="20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3" y="25"/>
                    <a:pt x="34" y="30"/>
                    <a:pt x="34" y="34"/>
                  </a:cubicBezTo>
                  <a:cubicBezTo>
                    <a:pt x="34" y="43"/>
                    <a:pt x="27" y="48"/>
                    <a:pt x="20" y="48"/>
                  </a:cubicBezTo>
                  <a:close/>
                  <a:moveTo>
                    <a:pt x="17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4" y="17"/>
                    <a:pt x="24" y="13"/>
                  </a:cubicBezTo>
                  <a:cubicBezTo>
                    <a:pt x="24" y="10"/>
                    <a:pt x="22" y="7"/>
                    <a:pt x="17" y="7"/>
                  </a:cubicBezTo>
                  <a:close/>
                  <a:moveTo>
                    <a:pt x="1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4" y="41"/>
                    <a:pt x="25" y="37"/>
                    <a:pt x="25" y="34"/>
                  </a:cubicBezTo>
                  <a:cubicBezTo>
                    <a:pt x="25" y="30"/>
                    <a:pt x="23" y="26"/>
                    <a:pt x="18" y="2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90"/>
            <p:cNvSpPr>
              <a:spLocks noChangeAspect="1" noEditPoints="1"/>
            </p:cNvSpPr>
            <p:nvPr userDrawn="1"/>
          </p:nvSpPr>
          <p:spPr bwMode="auto">
            <a:xfrm>
              <a:off x="6546" y="2582"/>
              <a:ext cx="19" cy="116"/>
            </a:xfrm>
            <a:custGeom>
              <a:avLst/>
              <a:gdLst>
                <a:gd name="T0" fmla="*/ 4 w 8"/>
                <a:gd name="T1" fmla="*/ 8 h 49"/>
                <a:gd name="T2" fmla="*/ 0 w 8"/>
                <a:gd name="T3" fmla="*/ 4 h 49"/>
                <a:gd name="T4" fmla="*/ 4 w 8"/>
                <a:gd name="T5" fmla="*/ 0 h 49"/>
                <a:gd name="T6" fmla="*/ 8 w 8"/>
                <a:gd name="T7" fmla="*/ 4 h 49"/>
                <a:gd name="T8" fmla="*/ 4 w 8"/>
                <a:gd name="T9" fmla="*/ 8 h 49"/>
                <a:gd name="T10" fmla="*/ 8 w 8"/>
                <a:gd name="T11" fmla="*/ 47 h 49"/>
                <a:gd name="T12" fmla="*/ 7 w 8"/>
                <a:gd name="T13" fmla="*/ 49 h 49"/>
                <a:gd name="T14" fmla="*/ 2 w 8"/>
                <a:gd name="T15" fmla="*/ 49 h 49"/>
                <a:gd name="T16" fmla="*/ 0 w 8"/>
                <a:gd name="T17" fmla="*/ 47 h 49"/>
                <a:gd name="T18" fmla="*/ 0 w 8"/>
                <a:gd name="T19" fmla="*/ 15 h 49"/>
                <a:gd name="T20" fmla="*/ 2 w 8"/>
                <a:gd name="T21" fmla="*/ 13 h 49"/>
                <a:gd name="T22" fmla="*/ 7 w 8"/>
                <a:gd name="T23" fmla="*/ 13 h 49"/>
                <a:gd name="T24" fmla="*/ 8 w 8"/>
                <a:gd name="T25" fmla="*/ 15 h 49"/>
                <a:gd name="T26" fmla="*/ 8 w 8"/>
                <a:gd name="T27" fmla="*/ 47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49">
                  <a:moveTo>
                    <a:pt x="4" y="8"/>
                  </a:moveTo>
                  <a:cubicBezTo>
                    <a:pt x="0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8" y="0"/>
                    <a:pt x="8" y="2"/>
                    <a:pt x="8" y="4"/>
                  </a:cubicBezTo>
                  <a:cubicBezTo>
                    <a:pt x="8" y="6"/>
                    <a:pt x="8" y="8"/>
                    <a:pt x="4" y="8"/>
                  </a:cubicBezTo>
                  <a:close/>
                  <a:moveTo>
                    <a:pt x="8" y="47"/>
                  </a:moveTo>
                  <a:cubicBezTo>
                    <a:pt x="8" y="48"/>
                    <a:pt x="8" y="49"/>
                    <a:pt x="7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1" y="13"/>
                    <a:pt x="2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4"/>
                    <a:pt x="8" y="15"/>
                  </a:cubicBezTo>
                  <a:lnTo>
                    <a:pt x="8" y="4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91"/>
            <p:cNvSpPr>
              <a:spLocks noChangeAspect="1"/>
            </p:cNvSpPr>
            <p:nvPr userDrawn="1"/>
          </p:nvSpPr>
          <p:spPr bwMode="auto">
            <a:xfrm>
              <a:off x="6574" y="2613"/>
              <a:ext cx="67" cy="85"/>
            </a:xfrm>
            <a:custGeom>
              <a:avLst/>
              <a:gdLst>
                <a:gd name="T0" fmla="*/ 27 w 28"/>
                <a:gd name="T1" fmla="*/ 29 h 36"/>
                <a:gd name="T2" fmla="*/ 28 w 28"/>
                <a:gd name="T3" fmla="*/ 30 h 36"/>
                <a:gd name="T4" fmla="*/ 28 w 28"/>
                <a:gd name="T5" fmla="*/ 34 h 36"/>
                <a:gd name="T6" fmla="*/ 27 w 28"/>
                <a:gd name="T7" fmla="*/ 36 h 36"/>
                <a:gd name="T8" fmla="*/ 2 w 28"/>
                <a:gd name="T9" fmla="*/ 36 h 36"/>
                <a:gd name="T10" fmla="*/ 0 w 28"/>
                <a:gd name="T11" fmla="*/ 34 h 36"/>
                <a:gd name="T12" fmla="*/ 0 w 28"/>
                <a:gd name="T13" fmla="*/ 31 h 36"/>
                <a:gd name="T14" fmla="*/ 1 w 28"/>
                <a:gd name="T15" fmla="*/ 29 h 36"/>
                <a:gd name="T16" fmla="*/ 18 w 28"/>
                <a:gd name="T17" fmla="*/ 7 h 36"/>
                <a:gd name="T18" fmla="*/ 3 w 28"/>
                <a:gd name="T19" fmla="*/ 7 h 36"/>
                <a:gd name="T20" fmla="*/ 1 w 28"/>
                <a:gd name="T21" fmla="*/ 6 h 36"/>
                <a:gd name="T22" fmla="*/ 1 w 28"/>
                <a:gd name="T23" fmla="*/ 2 h 36"/>
                <a:gd name="T24" fmla="*/ 3 w 28"/>
                <a:gd name="T25" fmla="*/ 0 h 36"/>
                <a:gd name="T26" fmla="*/ 26 w 28"/>
                <a:gd name="T27" fmla="*/ 0 h 36"/>
                <a:gd name="T28" fmla="*/ 28 w 28"/>
                <a:gd name="T29" fmla="*/ 2 h 36"/>
                <a:gd name="T30" fmla="*/ 28 w 28"/>
                <a:gd name="T31" fmla="*/ 5 h 36"/>
                <a:gd name="T32" fmla="*/ 27 w 28"/>
                <a:gd name="T33" fmla="*/ 7 h 36"/>
                <a:gd name="T34" fmla="*/ 10 w 28"/>
                <a:gd name="T35" fmla="*/ 29 h 36"/>
                <a:gd name="T36" fmla="*/ 27 w 28"/>
                <a:gd name="T37" fmla="*/ 29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36">
                  <a:moveTo>
                    <a:pt x="27" y="29"/>
                  </a:moveTo>
                  <a:cubicBezTo>
                    <a:pt x="28" y="29"/>
                    <a:pt x="28" y="29"/>
                    <a:pt x="28" y="3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6"/>
                    <a:pt x="27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1" y="2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7"/>
                    <a:pt x="27" y="7"/>
                  </a:cubicBezTo>
                  <a:cubicBezTo>
                    <a:pt x="10" y="29"/>
                    <a:pt x="10" y="29"/>
                    <a:pt x="10" y="29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92"/>
            <p:cNvSpPr>
              <a:spLocks noChangeAspect="1" noEditPoints="1"/>
            </p:cNvSpPr>
            <p:nvPr userDrawn="1"/>
          </p:nvSpPr>
          <p:spPr bwMode="auto">
            <a:xfrm>
              <a:off x="6648" y="2613"/>
              <a:ext cx="73" cy="85"/>
            </a:xfrm>
            <a:custGeom>
              <a:avLst/>
              <a:gdLst>
                <a:gd name="T0" fmla="*/ 15 w 31"/>
                <a:gd name="T1" fmla="*/ 36 h 36"/>
                <a:gd name="T2" fmla="*/ 0 w 31"/>
                <a:gd name="T3" fmla="*/ 17 h 36"/>
                <a:gd name="T4" fmla="*/ 15 w 31"/>
                <a:gd name="T5" fmla="*/ 0 h 36"/>
                <a:gd name="T6" fmla="*/ 31 w 31"/>
                <a:gd name="T7" fmla="*/ 17 h 36"/>
                <a:gd name="T8" fmla="*/ 15 w 31"/>
                <a:gd name="T9" fmla="*/ 36 h 36"/>
                <a:gd name="T10" fmla="*/ 15 w 31"/>
                <a:gd name="T11" fmla="*/ 7 h 36"/>
                <a:gd name="T12" fmla="*/ 8 w 31"/>
                <a:gd name="T13" fmla="*/ 18 h 36"/>
                <a:gd name="T14" fmla="*/ 15 w 31"/>
                <a:gd name="T15" fmla="*/ 29 h 36"/>
                <a:gd name="T16" fmla="*/ 23 w 31"/>
                <a:gd name="T17" fmla="*/ 18 h 36"/>
                <a:gd name="T18" fmla="*/ 15 w 31"/>
                <a:gd name="T19" fmla="*/ 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6">
                  <a:moveTo>
                    <a:pt x="15" y="36"/>
                  </a:moveTo>
                  <a:cubicBezTo>
                    <a:pt x="1" y="36"/>
                    <a:pt x="0" y="26"/>
                    <a:pt x="0" y="17"/>
                  </a:cubicBezTo>
                  <a:cubicBezTo>
                    <a:pt x="0" y="11"/>
                    <a:pt x="1" y="0"/>
                    <a:pt x="15" y="0"/>
                  </a:cubicBezTo>
                  <a:cubicBezTo>
                    <a:pt x="29" y="0"/>
                    <a:pt x="31" y="9"/>
                    <a:pt x="31" y="17"/>
                  </a:cubicBezTo>
                  <a:cubicBezTo>
                    <a:pt x="31" y="26"/>
                    <a:pt x="30" y="36"/>
                    <a:pt x="15" y="36"/>
                  </a:cubicBezTo>
                  <a:close/>
                  <a:moveTo>
                    <a:pt x="15" y="7"/>
                  </a:moveTo>
                  <a:cubicBezTo>
                    <a:pt x="9" y="7"/>
                    <a:pt x="8" y="10"/>
                    <a:pt x="8" y="18"/>
                  </a:cubicBezTo>
                  <a:cubicBezTo>
                    <a:pt x="8" y="26"/>
                    <a:pt x="9" y="29"/>
                    <a:pt x="15" y="29"/>
                  </a:cubicBezTo>
                  <a:cubicBezTo>
                    <a:pt x="22" y="29"/>
                    <a:pt x="23" y="26"/>
                    <a:pt x="23" y="18"/>
                  </a:cubicBezTo>
                  <a:cubicBezTo>
                    <a:pt x="23" y="10"/>
                    <a:pt x="22" y="7"/>
                    <a:pt x="15" y="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93"/>
            <p:cNvSpPr>
              <a:spLocks noChangeAspect="1"/>
            </p:cNvSpPr>
            <p:nvPr userDrawn="1"/>
          </p:nvSpPr>
          <p:spPr bwMode="auto">
            <a:xfrm>
              <a:off x="6723" y="2589"/>
              <a:ext cx="57" cy="109"/>
            </a:xfrm>
            <a:custGeom>
              <a:avLst/>
              <a:gdLst>
                <a:gd name="T0" fmla="*/ 24 w 24"/>
                <a:gd name="T1" fmla="*/ 43 h 46"/>
                <a:gd name="T2" fmla="*/ 23 w 24"/>
                <a:gd name="T3" fmla="*/ 45 h 46"/>
                <a:gd name="T4" fmla="*/ 14 w 24"/>
                <a:gd name="T5" fmla="*/ 46 h 46"/>
                <a:gd name="T6" fmla="*/ 5 w 24"/>
                <a:gd name="T7" fmla="*/ 35 h 46"/>
                <a:gd name="T8" fmla="*/ 5 w 24"/>
                <a:gd name="T9" fmla="*/ 17 h 46"/>
                <a:gd name="T10" fmla="*/ 1 w 24"/>
                <a:gd name="T11" fmla="*/ 17 h 46"/>
                <a:gd name="T12" fmla="*/ 0 w 24"/>
                <a:gd name="T13" fmla="*/ 15 h 46"/>
                <a:gd name="T14" fmla="*/ 0 w 24"/>
                <a:gd name="T15" fmla="*/ 12 h 46"/>
                <a:gd name="T16" fmla="*/ 1 w 24"/>
                <a:gd name="T17" fmla="*/ 10 h 46"/>
                <a:gd name="T18" fmla="*/ 5 w 24"/>
                <a:gd name="T19" fmla="*/ 10 h 46"/>
                <a:gd name="T20" fmla="*/ 5 w 24"/>
                <a:gd name="T21" fmla="*/ 3 h 46"/>
                <a:gd name="T22" fmla="*/ 6 w 24"/>
                <a:gd name="T23" fmla="*/ 1 h 46"/>
                <a:gd name="T24" fmla="*/ 11 w 24"/>
                <a:gd name="T25" fmla="*/ 0 h 46"/>
                <a:gd name="T26" fmla="*/ 12 w 24"/>
                <a:gd name="T27" fmla="*/ 1 h 46"/>
                <a:gd name="T28" fmla="*/ 12 w 24"/>
                <a:gd name="T29" fmla="*/ 10 h 46"/>
                <a:gd name="T30" fmla="*/ 20 w 24"/>
                <a:gd name="T31" fmla="*/ 10 h 46"/>
                <a:gd name="T32" fmla="*/ 21 w 24"/>
                <a:gd name="T33" fmla="*/ 12 h 46"/>
                <a:gd name="T34" fmla="*/ 21 w 24"/>
                <a:gd name="T35" fmla="*/ 15 h 46"/>
                <a:gd name="T36" fmla="*/ 20 w 24"/>
                <a:gd name="T37" fmla="*/ 17 h 46"/>
                <a:gd name="T38" fmla="*/ 12 w 24"/>
                <a:gd name="T39" fmla="*/ 17 h 46"/>
                <a:gd name="T40" fmla="*/ 12 w 24"/>
                <a:gd name="T41" fmla="*/ 35 h 46"/>
                <a:gd name="T42" fmla="*/ 17 w 24"/>
                <a:gd name="T43" fmla="*/ 39 h 46"/>
                <a:gd name="T44" fmla="*/ 22 w 24"/>
                <a:gd name="T45" fmla="*/ 38 h 46"/>
                <a:gd name="T46" fmla="*/ 23 w 24"/>
                <a:gd name="T47" fmla="*/ 39 h 46"/>
                <a:gd name="T48" fmla="*/ 24 w 24"/>
                <a:gd name="T49" fmla="*/ 43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" h="46">
                  <a:moveTo>
                    <a:pt x="24" y="43"/>
                  </a:moveTo>
                  <a:cubicBezTo>
                    <a:pt x="24" y="44"/>
                    <a:pt x="24" y="44"/>
                    <a:pt x="23" y="45"/>
                  </a:cubicBezTo>
                  <a:cubicBezTo>
                    <a:pt x="20" y="46"/>
                    <a:pt x="16" y="46"/>
                    <a:pt x="14" y="46"/>
                  </a:cubicBezTo>
                  <a:cubicBezTo>
                    <a:pt x="5" y="46"/>
                    <a:pt x="5" y="41"/>
                    <a:pt x="5" y="3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8"/>
                    <a:pt x="13" y="39"/>
                    <a:pt x="17" y="39"/>
                  </a:cubicBezTo>
                  <a:cubicBezTo>
                    <a:pt x="18" y="39"/>
                    <a:pt x="21" y="38"/>
                    <a:pt x="22" y="38"/>
                  </a:cubicBezTo>
                  <a:cubicBezTo>
                    <a:pt x="23" y="38"/>
                    <a:pt x="23" y="38"/>
                    <a:pt x="23" y="39"/>
                  </a:cubicBezTo>
                  <a:lnTo>
                    <a:pt x="24" y="4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94"/>
            <p:cNvSpPr>
              <a:spLocks noChangeAspect="1"/>
            </p:cNvSpPr>
            <p:nvPr userDrawn="1"/>
          </p:nvSpPr>
          <p:spPr bwMode="auto">
            <a:xfrm>
              <a:off x="6780" y="2589"/>
              <a:ext cx="59" cy="109"/>
            </a:xfrm>
            <a:custGeom>
              <a:avLst/>
              <a:gdLst>
                <a:gd name="T0" fmla="*/ 24 w 25"/>
                <a:gd name="T1" fmla="*/ 43 h 46"/>
                <a:gd name="T2" fmla="*/ 23 w 25"/>
                <a:gd name="T3" fmla="*/ 45 h 46"/>
                <a:gd name="T4" fmla="*/ 14 w 25"/>
                <a:gd name="T5" fmla="*/ 46 h 46"/>
                <a:gd name="T6" fmla="*/ 5 w 25"/>
                <a:gd name="T7" fmla="*/ 35 h 46"/>
                <a:gd name="T8" fmla="*/ 5 w 25"/>
                <a:gd name="T9" fmla="*/ 17 h 46"/>
                <a:gd name="T10" fmla="*/ 2 w 25"/>
                <a:gd name="T11" fmla="*/ 17 h 46"/>
                <a:gd name="T12" fmla="*/ 0 w 25"/>
                <a:gd name="T13" fmla="*/ 15 h 46"/>
                <a:gd name="T14" fmla="*/ 0 w 25"/>
                <a:gd name="T15" fmla="*/ 12 h 46"/>
                <a:gd name="T16" fmla="*/ 2 w 25"/>
                <a:gd name="T17" fmla="*/ 10 h 46"/>
                <a:gd name="T18" fmla="*/ 5 w 25"/>
                <a:gd name="T19" fmla="*/ 10 h 46"/>
                <a:gd name="T20" fmla="*/ 5 w 25"/>
                <a:gd name="T21" fmla="*/ 3 h 46"/>
                <a:gd name="T22" fmla="*/ 7 w 25"/>
                <a:gd name="T23" fmla="*/ 1 h 46"/>
                <a:gd name="T24" fmla="*/ 12 w 25"/>
                <a:gd name="T25" fmla="*/ 0 h 46"/>
                <a:gd name="T26" fmla="*/ 13 w 25"/>
                <a:gd name="T27" fmla="*/ 1 h 46"/>
                <a:gd name="T28" fmla="*/ 13 w 25"/>
                <a:gd name="T29" fmla="*/ 10 h 46"/>
                <a:gd name="T30" fmla="*/ 21 w 25"/>
                <a:gd name="T31" fmla="*/ 10 h 46"/>
                <a:gd name="T32" fmla="*/ 22 w 25"/>
                <a:gd name="T33" fmla="*/ 12 h 46"/>
                <a:gd name="T34" fmla="*/ 22 w 25"/>
                <a:gd name="T35" fmla="*/ 15 h 46"/>
                <a:gd name="T36" fmla="*/ 21 w 25"/>
                <a:gd name="T37" fmla="*/ 17 h 46"/>
                <a:gd name="T38" fmla="*/ 13 w 25"/>
                <a:gd name="T39" fmla="*/ 17 h 46"/>
                <a:gd name="T40" fmla="*/ 13 w 25"/>
                <a:gd name="T41" fmla="*/ 35 h 46"/>
                <a:gd name="T42" fmla="*/ 18 w 25"/>
                <a:gd name="T43" fmla="*/ 39 h 46"/>
                <a:gd name="T44" fmla="*/ 23 w 25"/>
                <a:gd name="T45" fmla="*/ 38 h 46"/>
                <a:gd name="T46" fmla="*/ 24 w 25"/>
                <a:gd name="T47" fmla="*/ 39 h 46"/>
                <a:gd name="T48" fmla="*/ 24 w 25"/>
                <a:gd name="T49" fmla="*/ 43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" h="46">
                  <a:moveTo>
                    <a:pt x="24" y="43"/>
                  </a:moveTo>
                  <a:cubicBezTo>
                    <a:pt x="25" y="44"/>
                    <a:pt x="24" y="44"/>
                    <a:pt x="23" y="45"/>
                  </a:cubicBezTo>
                  <a:cubicBezTo>
                    <a:pt x="21" y="46"/>
                    <a:pt x="16" y="46"/>
                    <a:pt x="14" y="46"/>
                  </a:cubicBezTo>
                  <a:cubicBezTo>
                    <a:pt x="6" y="46"/>
                    <a:pt x="5" y="41"/>
                    <a:pt x="5" y="3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10"/>
                    <a:pt x="2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1"/>
                    <a:pt x="22" y="1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8"/>
                    <a:pt x="14" y="39"/>
                    <a:pt x="18" y="39"/>
                  </a:cubicBezTo>
                  <a:cubicBezTo>
                    <a:pt x="19" y="39"/>
                    <a:pt x="21" y="38"/>
                    <a:pt x="23" y="38"/>
                  </a:cubicBezTo>
                  <a:cubicBezTo>
                    <a:pt x="23" y="38"/>
                    <a:pt x="24" y="38"/>
                    <a:pt x="24" y="39"/>
                  </a:cubicBezTo>
                  <a:lnTo>
                    <a:pt x="24" y="4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95"/>
            <p:cNvSpPr>
              <a:spLocks noChangeAspect="1"/>
            </p:cNvSpPr>
            <p:nvPr userDrawn="1"/>
          </p:nvSpPr>
          <p:spPr bwMode="auto">
            <a:xfrm>
              <a:off x="6841" y="2613"/>
              <a:ext cx="64" cy="85"/>
            </a:xfrm>
            <a:custGeom>
              <a:avLst/>
              <a:gdLst>
                <a:gd name="T0" fmla="*/ 13 w 27"/>
                <a:gd name="T1" fmla="*/ 36 h 36"/>
                <a:gd name="T2" fmla="*/ 2 w 27"/>
                <a:gd name="T3" fmla="*/ 35 h 36"/>
                <a:gd name="T4" fmla="*/ 0 w 27"/>
                <a:gd name="T5" fmla="*/ 32 h 36"/>
                <a:gd name="T6" fmla="*/ 1 w 27"/>
                <a:gd name="T7" fmla="*/ 30 h 36"/>
                <a:gd name="T8" fmla="*/ 3 w 27"/>
                <a:gd name="T9" fmla="*/ 29 h 36"/>
                <a:gd name="T10" fmla="*/ 13 w 27"/>
                <a:gd name="T11" fmla="*/ 30 h 36"/>
                <a:gd name="T12" fmla="*/ 19 w 27"/>
                <a:gd name="T13" fmla="*/ 26 h 36"/>
                <a:gd name="T14" fmla="*/ 13 w 27"/>
                <a:gd name="T15" fmla="*/ 21 h 36"/>
                <a:gd name="T16" fmla="*/ 0 w 27"/>
                <a:gd name="T17" fmla="*/ 11 h 36"/>
                <a:gd name="T18" fmla="*/ 14 w 27"/>
                <a:gd name="T19" fmla="*/ 0 h 36"/>
                <a:gd name="T20" fmla="*/ 25 w 27"/>
                <a:gd name="T21" fmla="*/ 1 h 36"/>
                <a:gd name="T22" fmla="*/ 26 w 27"/>
                <a:gd name="T23" fmla="*/ 3 h 36"/>
                <a:gd name="T24" fmla="*/ 26 w 27"/>
                <a:gd name="T25" fmla="*/ 6 h 36"/>
                <a:gd name="T26" fmla="*/ 24 w 27"/>
                <a:gd name="T27" fmla="*/ 7 h 36"/>
                <a:gd name="T28" fmla="*/ 14 w 27"/>
                <a:gd name="T29" fmla="*/ 6 h 36"/>
                <a:gd name="T30" fmla="*/ 8 w 27"/>
                <a:gd name="T31" fmla="*/ 10 h 36"/>
                <a:gd name="T32" fmla="*/ 14 w 27"/>
                <a:gd name="T33" fmla="*/ 14 h 36"/>
                <a:gd name="T34" fmla="*/ 27 w 27"/>
                <a:gd name="T35" fmla="*/ 25 h 36"/>
                <a:gd name="T36" fmla="*/ 13 w 27"/>
                <a:gd name="T37" fmla="*/ 36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36">
                  <a:moveTo>
                    <a:pt x="13" y="36"/>
                  </a:moveTo>
                  <a:cubicBezTo>
                    <a:pt x="9" y="36"/>
                    <a:pt x="4" y="36"/>
                    <a:pt x="2" y="35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3" y="29"/>
                  </a:cubicBezTo>
                  <a:cubicBezTo>
                    <a:pt x="6" y="29"/>
                    <a:pt x="10" y="30"/>
                    <a:pt x="13" y="30"/>
                  </a:cubicBezTo>
                  <a:cubicBezTo>
                    <a:pt x="17" y="30"/>
                    <a:pt x="19" y="28"/>
                    <a:pt x="19" y="26"/>
                  </a:cubicBezTo>
                  <a:cubicBezTo>
                    <a:pt x="19" y="22"/>
                    <a:pt x="18" y="22"/>
                    <a:pt x="13" y="21"/>
                  </a:cubicBezTo>
                  <a:cubicBezTo>
                    <a:pt x="6" y="20"/>
                    <a:pt x="0" y="18"/>
                    <a:pt x="0" y="11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17" y="0"/>
                    <a:pt x="22" y="0"/>
                    <a:pt x="25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7"/>
                    <a:pt x="25" y="7"/>
                    <a:pt x="24" y="7"/>
                  </a:cubicBezTo>
                  <a:cubicBezTo>
                    <a:pt x="21" y="7"/>
                    <a:pt x="17" y="6"/>
                    <a:pt x="14" y="6"/>
                  </a:cubicBezTo>
                  <a:cubicBezTo>
                    <a:pt x="9" y="6"/>
                    <a:pt x="8" y="7"/>
                    <a:pt x="8" y="10"/>
                  </a:cubicBezTo>
                  <a:cubicBezTo>
                    <a:pt x="8" y="13"/>
                    <a:pt x="10" y="13"/>
                    <a:pt x="14" y="14"/>
                  </a:cubicBezTo>
                  <a:cubicBezTo>
                    <a:pt x="21" y="15"/>
                    <a:pt x="27" y="16"/>
                    <a:pt x="27" y="25"/>
                  </a:cubicBezTo>
                  <a:cubicBezTo>
                    <a:pt x="27" y="33"/>
                    <a:pt x="20" y="36"/>
                    <a:pt x="13" y="3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96"/>
            <p:cNvSpPr>
              <a:spLocks noChangeAspect="1" noEditPoints="1"/>
            </p:cNvSpPr>
            <p:nvPr userDrawn="1"/>
          </p:nvSpPr>
          <p:spPr bwMode="auto">
            <a:xfrm>
              <a:off x="6917" y="2570"/>
              <a:ext cx="80" cy="128"/>
            </a:xfrm>
            <a:custGeom>
              <a:avLst/>
              <a:gdLst>
                <a:gd name="T0" fmla="*/ 23 w 34"/>
                <a:gd name="T1" fmla="*/ 50 h 54"/>
                <a:gd name="T2" fmla="*/ 10 w 34"/>
                <a:gd name="T3" fmla="*/ 54 h 54"/>
                <a:gd name="T4" fmla="*/ 0 w 34"/>
                <a:gd name="T5" fmla="*/ 44 h 54"/>
                <a:gd name="T6" fmla="*/ 13 w 34"/>
                <a:gd name="T7" fmla="*/ 32 h 54"/>
                <a:gd name="T8" fmla="*/ 22 w 34"/>
                <a:gd name="T9" fmla="*/ 32 h 54"/>
                <a:gd name="T10" fmla="*/ 22 w 34"/>
                <a:gd name="T11" fmla="*/ 30 h 54"/>
                <a:gd name="T12" fmla="*/ 15 w 34"/>
                <a:gd name="T13" fmla="*/ 24 h 54"/>
                <a:gd name="T14" fmla="*/ 5 w 34"/>
                <a:gd name="T15" fmla="*/ 25 h 54"/>
                <a:gd name="T16" fmla="*/ 3 w 34"/>
                <a:gd name="T17" fmla="*/ 24 h 54"/>
                <a:gd name="T18" fmla="*/ 3 w 34"/>
                <a:gd name="T19" fmla="*/ 21 h 54"/>
                <a:gd name="T20" fmla="*/ 4 w 34"/>
                <a:gd name="T21" fmla="*/ 19 h 54"/>
                <a:gd name="T22" fmla="*/ 16 w 34"/>
                <a:gd name="T23" fmla="*/ 18 h 54"/>
                <a:gd name="T24" fmla="*/ 30 w 34"/>
                <a:gd name="T25" fmla="*/ 31 h 54"/>
                <a:gd name="T26" fmla="*/ 30 w 34"/>
                <a:gd name="T27" fmla="*/ 45 h 54"/>
                <a:gd name="T28" fmla="*/ 33 w 34"/>
                <a:gd name="T29" fmla="*/ 48 h 54"/>
                <a:gd name="T30" fmla="*/ 34 w 34"/>
                <a:gd name="T31" fmla="*/ 49 h 54"/>
                <a:gd name="T32" fmla="*/ 34 w 34"/>
                <a:gd name="T33" fmla="*/ 52 h 54"/>
                <a:gd name="T34" fmla="*/ 33 w 34"/>
                <a:gd name="T35" fmla="*/ 54 h 54"/>
                <a:gd name="T36" fmla="*/ 29 w 34"/>
                <a:gd name="T37" fmla="*/ 54 h 54"/>
                <a:gd name="T38" fmla="*/ 23 w 34"/>
                <a:gd name="T39" fmla="*/ 50 h 54"/>
                <a:gd name="T40" fmla="*/ 22 w 34"/>
                <a:gd name="T41" fmla="*/ 38 h 54"/>
                <a:gd name="T42" fmla="*/ 14 w 34"/>
                <a:gd name="T43" fmla="*/ 38 h 54"/>
                <a:gd name="T44" fmla="*/ 8 w 34"/>
                <a:gd name="T45" fmla="*/ 44 h 54"/>
                <a:gd name="T46" fmla="*/ 12 w 34"/>
                <a:gd name="T47" fmla="*/ 48 h 54"/>
                <a:gd name="T48" fmla="*/ 22 w 34"/>
                <a:gd name="T49" fmla="*/ 44 h 54"/>
                <a:gd name="T50" fmla="*/ 22 w 34"/>
                <a:gd name="T51" fmla="*/ 38 h 54"/>
                <a:gd name="T52" fmla="*/ 26 w 34"/>
                <a:gd name="T53" fmla="*/ 3 h 54"/>
                <a:gd name="T54" fmla="*/ 26 w 34"/>
                <a:gd name="T55" fmla="*/ 4 h 54"/>
                <a:gd name="T56" fmla="*/ 19 w 34"/>
                <a:gd name="T57" fmla="*/ 14 h 54"/>
                <a:gd name="T58" fmla="*/ 17 w 34"/>
                <a:gd name="T59" fmla="*/ 15 h 54"/>
                <a:gd name="T60" fmla="*/ 14 w 34"/>
                <a:gd name="T61" fmla="*/ 13 h 54"/>
                <a:gd name="T62" fmla="*/ 14 w 34"/>
                <a:gd name="T63" fmla="*/ 12 h 54"/>
                <a:gd name="T64" fmla="*/ 20 w 34"/>
                <a:gd name="T65" fmla="*/ 1 h 54"/>
                <a:gd name="T66" fmla="*/ 21 w 34"/>
                <a:gd name="T67" fmla="*/ 0 h 54"/>
                <a:gd name="T68" fmla="*/ 26 w 34"/>
                <a:gd name="T69" fmla="*/ 3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" h="54">
                  <a:moveTo>
                    <a:pt x="23" y="50"/>
                  </a:moveTo>
                  <a:cubicBezTo>
                    <a:pt x="19" y="52"/>
                    <a:pt x="14" y="54"/>
                    <a:pt x="10" y="54"/>
                  </a:cubicBezTo>
                  <a:cubicBezTo>
                    <a:pt x="2" y="54"/>
                    <a:pt x="0" y="50"/>
                    <a:pt x="0" y="44"/>
                  </a:cubicBezTo>
                  <a:cubicBezTo>
                    <a:pt x="0" y="36"/>
                    <a:pt x="4" y="32"/>
                    <a:pt x="1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6"/>
                    <a:pt x="21" y="24"/>
                    <a:pt x="15" y="24"/>
                  </a:cubicBezTo>
                  <a:cubicBezTo>
                    <a:pt x="13" y="24"/>
                    <a:pt x="8" y="25"/>
                    <a:pt x="5" y="25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7" y="18"/>
                    <a:pt x="13" y="18"/>
                    <a:pt x="16" y="18"/>
                  </a:cubicBezTo>
                  <a:cubicBezTo>
                    <a:pt x="29" y="18"/>
                    <a:pt x="30" y="23"/>
                    <a:pt x="30" y="31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8"/>
                    <a:pt x="31" y="48"/>
                    <a:pt x="33" y="48"/>
                  </a:cubicBezTo>
                  <a:cubicBezTo>
                    <a:pt x="34" y="48"/>
                    <a:pt x="34" y="48"/>
                    <a:pt x="34" y="49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3"/>
                    <a:pt x="34" y="53"/>
                    <a:pt x="33" y="54"/>
                  </a:cubicBezTo>
                  <a:cubicBezTo>
                    <a:pt x="31" y="54"/>
                    <a:pt x="30" y="54"/>
                    <a:pt x="29" y="54"/>
                  </a:cubicBezTo>
                  <a:cubicBezTo>
                    <a:pt x="26" y="54"/>
                    <a:pt x="24" y="53"/>
                    <a:pt x="23" y="50"/>
                  </a:cubicBezTo>
                  <a:close/>
                  <a:moveTo>
                    <a:pt x="22" y="38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10" y="38"/>
                    <a:pt x="8" y="39"/>
                    <a:pt x="8" y="44"/>
                  </a:cubicBezTo>
                  <a:cubicBezTo>
                    <a:pt x="8" y="47"/>
                    <a:pt x="9" y="48"/>
                    <a:pt x="12" y="48"/>
                  </a:cubicBezTo>
                  <a:cubicBezTo>
                    <a:pt x="15" y="48"/>
                    <a:pt x="20" y="46"/>
                    <a:pt x="22" y="44"/>
                  </a:cubicBezTo>
                  <a:lnTo>
                    <a:pt x="22" y="38"/>
                  </a:lnTo>
                  <a:close/>
                  <a:moveTo>
                    <a:pt x="26" y="3"/>
                  </a:moveTo>
                  <a:cubicBezTo>
                    <a:pt x="26" y="3"/>
                    <a:pt x="26" y="4"/>
                    <a:pt x="26" y="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1" y="0"/>
                    <a:pt x="21" y="0"/>
                  </a:cubicBezTo>
                  <a:lnTo>
                    <a:pt x="26" y="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97"/>
            <p:cNvSpPr>
              <a:spLocks noChangeAspect="1" noEditPoints="1"/>
            </p:cNvSpPr>
            <p:nvPr userDrawn="1"/>
          </p:nvSpPr>
          <p:spPr bwMode="auto">
            <a:xfrm>
              <a:off x="7000" y="2613"/>
              <a:ext cx="73" cy="118"/>
            </a:xfrm>
            <a:custGeom>
              <a:avLst/>
              <a:gdLst>
                <a:gd name="T0" fmla="*/ 29 w 31"/>
                <a:gd name="T1" fmla="*/ 2 h 50"/>
                <a:gd name="T2" fmla="*/ 31 w 31"/>
                <a:gd name="T3" fmla="*/ 5 h 50"/>
                <a:gd name="T4" fmla="*/ 31 w 31"/>
                <a:gd name="T5" fmla="*/ 35 h 50"/>
                <a:gd name="T6" fmla="*/ 16 w 31"/>
                <a:gd name="T7" fmla="*/ 50 h 50"/>
                <a:gd name="T8" fmla="*/ 4 w 31"/>
                <a:gd name="T9" fmla="*/ 48 h 50"/>
                <a:gd name="T10" fmla="*/ 3 w 31"/>
                <a:gd name="T11" fmla="*/ 46 h 50"/>
                <a:gd name="T12" fmla="*/ 3 w 31"/>
                <a:gd name="T13" fmla="*/ 43 h 50"/>
                <a:gd name="T14" fmla="*/ 5 w 31"/>
                <a:gd name="T15" fmla="*/ 42 h 50"/>
                <a:gd name="T16" fmla="*/ 15 w 31"/>
                <a:gd name="T17" fmla="*/ 43 h 50"/>
                <a:gd name="T18" fmla="*/ 23 w 31"/>
                <a:gd name="T19" fmla="*/ 37 h 50"/>
                <a:gd name="T20" fmla="*/ 23 w 31"/>
                <a:gd name="T21" fmla="*/ 34 h 50"/>
                <a:gd name="T22" fmla="*/ 14 w 31"/>
                <a:gd name="T23" fmla="*/ 36 h 50"/>
                <a:gd name="T24" fmla="*/ 0 w 31"/>
                <a:gd name="T25" fmla="*/ 18 h 50"/>
                <a:gd name="T26" fmla="*/ 15 w 31"/>
                <a:gd name="T27" fmla="*/ 0 h 50"/>
                <a:gd name="T28" fmla="*/ 29 w 31"/>
                <a:gd name="T29" fmla="*/ 2 h 50"/>
                <a:gd name="T30" fmla="*/ 15 w 31"/>
                <a:gd name="T31" fmla="*/ 29 h 50"/>
                <a:gd name="T32" fmla="*/ 23 w 31"/>
                <a:gd name="T33" fmla="*/ 28 h 50"/>
                <a:gd name="T34" fmla="*/ 23 w 31"/>
                <a:gd name="T35" fmla="*/ 7 h 50"/>
                <a:gd name="T36" fmla="*/ 16 w 31"/>
                <a:gd name="T37" fmla="*/ 7 h 50"/>
                <a:gd name="T38" fmla="*/ 8 w 31"/>
                <a:gd name="T39" fmla="*/ 17 h 50"/>
                <a:gd name="T40" fmla="*/ 15 w 31"/>
                <a:gd name="T41" fmla="*/ 29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50">
                  <a:moveTo>
                    <a:pt x="29" y="2"/>
                  </a:moveTo>
                  <a:cubicBezTo>
                    <a:pt x="31" y="2"/>
                    <a:pt x="31" y="3"/>
                    <a:pt x="31" y="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3"/>
                    <a:pt x="29" y="50"/>
                    <a:pt x="16" y="50"/>
                  </a:cubicBezTo>
                  <a:cubicBezTo>
                    <a:pt x="12" y="50"/>
                    <a:pt x="7" y="49"/>
                    <a:pt x="4" y="48"/>
                  </a:cubicBezTo>
                  <a:cubicBezTo>
                    <a:pt x="3" y="47"/>
                    <a:pt x="3" y="47"/>
                    <a:pt x="3" y="46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4" y="42"/>
                    <a:pt x="5" y="42"/>
                  </a:cubicBezTo>
                  <a:cubicBezTo>
                    <a:pt x="9" y="43"/>
                    <a:pt x="12" y="43"/>
                    <a:pt x="15" y="43"/>
                  </a:cubicBezTo>
                  <a:cubicBezTo>
                    <a:pt x="21" y="43"/>
                    <a:pt x="23" y="41"/>
                    <a:pt x="23" y="3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9" y="36"/>
                    <a:pt x="16" y="36"/>
                    <a:pt x="14" y="36"/>
                  </a:cubicBezTo>
                  <a:cubicBezTo>
                    <a:pt x="2" y="36"/>
                    <a:pt x="0" y="29"/>
                    <a:pt x="0" y="18"/>
                  </a:cubicBezTo>
                  <a:cubicBezTo>
                    <a:pt x="0" y="7"/>
                    <a:pt x="3" y="0"/>
                    <a:pt x="15" y="0"/>
                  </a:cubicBezTo>
                  <a:cubicBezTo>
                    <a:pt x="20" y="0"/>
                    <a:pt x="25" y="0"/>
                    <a:pt x="29" y="2"/>
                  </a:cubicBezTo>
                  <a:close/>
                  <a:moveTo>
                    <a:pt x="15" y="29"/>
                  </a:moveTo>
                  <a:cubicBezTo>
                    <a:pt x="17" y="29"/>
                    <a:pt x="20" y="29"/>
                    <a:pt x="23" y="2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7"/>
                    <a:pt x="18" y="7"/>
                    <a:pt x="16" y="7"/>
                  </a:cubicBezTo>
                  <a:cubicBezTo>
                    <a:pt x="11" y="7"/>
                    <a:pt x="8" y="8"/>
                    <a:pt x="8" y="17"/>
                  </a:cubicBezTo>
                  <a:cubicBezTo>
                    <a:pt x="8" y="26"/>
                    <a:pt x="10" y="29"/>
                    <a:pt x="15" y="2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98"/>
            <p:cNvSpPr>
              <a:spLocks noChangeAspect="1"/>
            </p:cNvSpPr>
            <p:nvPr userDrawn="1"/>
          </p:nvSpPr>
          <p:spPr bwMode="gray">
            <a:xfrm>
              <a:off x="6390" y="2780"/>
              <a:ext cx="1080" cy="62"/>
            </a:xfrm>
            <a:custGeom>
              <a:avLst/>
              <a:gdLst>
                <a:gd name="T0" fmla="*/ 0 w 1080"/>
                <a:gd name="T1" fmla="*/ 62 h 62"/>
                <a:gd name="T2" fmla="*/ 1080 w 1080"/>
                <a:gd name="T3" fmla="*/ 62 h 62"/>
                <a:gd name="T4" fmla="*/ 1080 w 1080"/>
                <a:gd name="T5" fmla="*/ 0 h 62"/>
                <a:gd name="T6" fmla="*/ 0 w 1080"/>
                <a:gd name="T7" fmla="*/ 0 h 62"/>
                <a:gd name="T8" fmla="*/ 0 w 1080"/>
                <a:gd name="T9" fmla="*/ 62 h 62"/>
                <a:gd name="T10" fmla="*/ 0 w 1080"/>
                <a:gd name="T11" fmla="*/ 6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0" h="62">
                  <a:moveTo>
                    <a:pt x="0" y="62"/>
                  </a:moveTo>
                  <a:lnTo>
                    <a:pt x="1080" y="62"/>
                  </a:lnTo>
                  <a:lnTo>
                    <a:pt x="1080" y="0"/>
                  </a:lnTo>
                  <a:lnTo>
                    <a:pt x="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E8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99"/>
            <p:cNvSpPr>
              <a:spLocks noChangeAspect="1"/>
            </p:cNvSpPr>
            <p:nvPr userDrawn="1"/>
          </p:nvSpPr>
          <p:spPr bwMode="auto">
            <a:xfrm>
              <a:off x="5880" y="1101"/>
              <a:ext cx="1231" cy="456"/>
            </a:xfrm>
            <a:custGeom>
              <a:avLst/>
              <a:gdLst>
                <a:gd name="T0" fmla="*/ 0 w 521"/>
                <a:gd name="T1" fmla="*/ 193 h 193"/>
                <a:gd name="T2" fmla="*/ 323 w 521"/>
                <a:gd name="T3" fmla="*/ 151 h 193"/>
                <a:gd name="T4" fmla="*/ 360 w 521"/>
                <a:gd name="T5" fmla="*/ 143 h 193"/>
                <a:gd name="T6" fmla="*/ 429 w 521"/>
                <a:gd name="T7" fmla="*/ 111 h 193"/>
                <a:gd name="T8" fmla="*/ 486 w 521"/>
                <a:gd name="T9" fmla="*/ 57 h 193"/>
                <a:gd name="T10" fmla="*/ 521 w 521"/>
                <a:gd name="T11" fmla="*/ 8 h 193"/>
                <a:gd name="T12" fmla="*/ 521 w 521"/>
                <a:gd name="T13" fmla="*/ 0 h 193"/>
                <a:gd name="T14" fmla="*/ 480 w 521"/>
                <a:gd name="T15" fmla="*/ 53 h 193"/>
                <a:gd name="T16" fmla="*/ 424 w 521"/>
                <a:gd name="T17" fmla="*/ 103 h 193"/>
                <a:gd name="T18" fmla="*/ 357 w 521"/>
                <a:gd name="T19" fmla="*/ 131 h 193"/>
                <a:gd name="T20" fmla="*/ 321 w 521"/>
                <a:gd name="T21" fmla="*/ 138 h 193"/>
                <a:gd name="T22" fmla="*/ 295 w 521"/>
                <a:gd name="T23" fmla="*/ 141 h 193"/>
                <a:gd name="T24" fmla="*/ 0 w 521"/>
                <a:gd name="T25" fmla="*/ 173 h 193"/>
                <a:gd name="T26" fmla="*/ 0 w 521"/>
                <a:gd name="T27" fmla="*/ 193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93">
                  <a:moveTo>
                    <a:pt x="0" y="193"/>
                  </a:moveTo>
                  <a:cubicBezTo>
                    <a:pt x="0" y="193"/>
                    <a:pt x="314" y="152"/>
                    <a:pt x="323" y="151"/>
                  </a:cubicBezTo>
                  <a:cubicBezTo>
                    <a:pt x="336" y="149"/>
                    <a:pt x="348" y="146"/>
                    <a:pt x="360" y="143"/>
                  </a:cubicBezTo>
                  <a:cubicBezTo>
                    <a:pt x="385" y="136"/>
                    <a:pt x="408" y="125"/>
                    <a:pt x="429" y="111"/>
                  </a:cubicBezTo>
                  <a:cubicBezTo>
                    <a:pt x="449" y="98"/>
                    <a:pt x="467" y="78"/>
                    <a:pt x="486" y="57"/>
                  </a:cubicBezTo>
                  <a:cubicBezTo>
                    <a:pt x="497" y="43"/>
                    <a:pt x="510" y="26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7" y="20"/>
                    <a:pt x="494" y="38"/>
                    <a:pt x="480" y="53"/>
                  </a:cubicBezTo>
                  <a:cubicBezTo>
                    <a:pt x="462" y="73"/>
                    <a:pt x="443" y="90"/>
                    <a:pt x="424" y="103"/>
                  </a:cubicBezTo>
                  <a:cubicBezTo>
                    <a:pt x="404" y="116"/>
                    <a:pt x="381" y="125"/>
                    <a:pt x="357" y="131"/>
                  </a:cubicBezTo>
                  <a:cubicBezTo>
                    <a:pt x="346" y="134"/>
                    <a:pt x="334" y="136"/>
                    <a:pt x="321" y="138"/>
                  </a:cubicBezTo>
                  <a:cubicBezTo>
                    <a:pt x="312" y="140"/>
                    <a:pt x="303" y="140"/>
                    <a:pt x="295" y="141"/>
                  </a:cubicBezTo>
                  <a:cubicBezTo>
                    <a:pt x="291" y="142"/>
                    <a:pt x="0" y="173"/>
                    <a:pt x="0" y="173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100"/>
            <p:cNvSpPr>
              <a:spLocks noChangeAspect="1"/>
            </p:cNvSpPr>
            <p:nvPr userDrawn="1"/>
          </p:nvSpPr>
          <p:spPr bwMode="auto">
            <a:xfrm>
              <a:off x="5880" y="1203"/>
              <a:ext cx="1231" cy="420"/>
            </a:xfrm>
            <a:custGeom>
              <a:avLst/>
              <a:gdLst>
                <a:gd name="T0" fmla="*/ 421 w 521"/>
                <a:gd name="T1" fmla="*/ 97 h 178"/>
                <a:gd name="T2" fmla="*/ 353 w 521"/>
                <a:gd name="T3" fmla="*/ 122 h 178"/>
                <a:gd name="T4" fmla="*/ 318 w 521"/>
                <a:gd name="T5" fmla="*/ 128 h 178"/>
                <a:gd name="T6" fmla="*/ 294 w 521"/>
                <a:gd name="T7" fmla="*/ 130 h 178"/>
                <a:gd name="T8" fmla="*/ 281 w 521"/>
                <a:gd name="T9" fmla="*/ 131 h 178"/>
                <a:gd name="T10" fmla="*/ 0 w 521"/>
                <a:gd name="T11" fmla="*/ 158 h 178"/>
                <a:gd name="T12" fmla="*/ 0 w 521"/>
                <a:gd name="T13" fmla="*/ 178 h 178"/>
                <a:gd name="T14" fmla="*/ 283 w 521"/>
                <a:gd name="T15" fmla="*/ 145 h 178"/>
                <a:gd name="T16" fmla="*/ 296 w 521"/>
                <a:gd name="T17" fmla="*/ 143 h 178"/>
                <a:gd name="T18" fmla="*/ 319 w 521"/>
                <a:gd name="T19" fmla="*/ 140 h 178"/>
                <a:gd name="T20" fmla="*/ 356 w 521"/>
                <a:gd name="T21" fmla="*/ 134 h 178"/>
                <a:gd name="T22" fmla="*/ 426 w 521"/>
                <a:gd name="T23" fmla="*/ 106 h 178"/>
                <a:gd name="T24" fmla="*/ 483 w 521"/>
                <a:gd name="T25" fmla="*/ 56 h 178"/>
                <a:gd name="T26" fmla="*/ 521 w 521"/>
                <a:gd name="T27" fmla="*/ 7 h 178"/>
                <a:gd name="T28" fmla="*/ 521 w 521"/>
                <a:gd name="T29" fmla="*/ 0 h 178"/>
                <a:gd name="T30" fmla="*/ 479 w 521"/>
                <a:gd name="T31" fmla="*/ 51 h 178"/>
                <a:gd name="T32" fmla="*/ 421 w 521"/>
                <a:gd name="T33" fmla="*/ 97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78">
                  <a:moveTo>
                    <a:pt x="421" y="97"/>
                  </a:moveTo>
                  <a:cubicBezTo>
                    <a:pt x="401" y="109"/>
                    <a:pt x="379" y="117"/>
                    <a:pt x="353" y="122"/>
                  </a:cubicBezTo>
                  <a:cubicBezTo>
                    <a:pt x="343" y="124"/>
                    <a:pt x="331" y="126"/>
                    <a:pt x="318" y="128"/>
                  </a:cubicBezTo>
                  <a:cubicBezTo>
                    <a:pt x="310" y="128"/>
                    <a:pt x="302" y="129"/>
                    <a:pt x="294" y="130"/>
                  </a:cubicBezTo>
                  <a:cubicBezTo>
                    <a:pt x="290" y="130"/>
                    <a:pt x="286" y="131"/>
                    <a:pt x="281" y="131"/>
                  </a:cubicBezTo>
                  <a:cubicBezTo>
                    <a:pt x="185" y="140"/>
                    <a:pt x="89" y="14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90" y="167"/>
                    <a:pt x="186" y="156"/>
                    <a:pt x="283" y="145"/>
                  </a:cubicBezTo>
                  <a:cubicBezTo>
                    <a:pt x="287" y="144"/>
                    <a:pt x="291" y="144"/>
                    <a:pt x="296" y="143"/>
                  </a:cubicBezTo>
                  <a:cubicBezTo>
                    <a:pt x="303" y="142"/>
                    <a:pt x="311" y="141"/>
                    <a:pt x="319" y="140"/>
                  </a:cubicBezTo>
                  <a:cubicBezTo>
                    <a:pt x="333" y="139"/>
                    <a:pt x="345" y="136"/>
                    <a:pt x="356" y="134"/>
                  </a:cubicBezTo>
                  <a:cubicBezTo>
                    <a:pt x="382" y="128"/>
                    <a:pt x="405" y="119"/>
                    <a:pt x="426" y="106"/>
                  </a:cubicBezTo>
                  <a:cubicBezTo>
                    <a:pt x="446" y="94"/>
                    <a:pt x="464" y="77"/>
                    <a:pt x="483" y="56"/>
                  </a:cubicBezTo>
                  <a:cubicBezTo>
                    <a:pt x="495" y="43"/>
                    <a:pt x="509" y="25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6" y="20"/>
                    <a:pt x="492" y="37"/>
                    <a:pt x="479" y="51"/>
                  </a:cubicBezTo>
                  <a:cubicBezTo>
                    <a:pt x="460" y="71"/>
                    <a:pt x="440" y="86"/>
                    <a:pt x="421" y="9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101"/>
            <p:cNvSpPr>
              <a:spLocks noChangeAspect="1"/>
            </p:cNvSpPr>
            <p:nvPr userDrawn="1"/>
          </p:nvSpPr>
          <p:spPr bwMode="auto">
            <a:xfrm>
              <a:off x="5880" y="1304"/>
              <a:ext cx="1231" cy="383"/>
            </a:xfrm>
            <a:custGeom>
              <a:avLst/>
              <a:gdLst>
                <a:gd name="T0" fmla="*/ 476 w 521"/>
                <a:gd name="T1" fmla="*/ 49 h 162"/>
                <a:gd name="T2" fmla="*/ 416 w 521"/>
                <a:gd name="T3" fmla="*/ 91 h 162"/>
                <a:gd name="T4" fmla="*/ 349 w 521"/>
                <a:gd name="T5" fmla="*/ 111 h 162"/>
                <a:gd name="T6" fmla="*/ 313 w 521"/>
                <a:gd name="T7" fmla="*/ 116 h 162"/>
                <a:gd name="T8" fmla="*/ 0 w 521"/>
                <a:gd name="T9" fmla="*/ 142 h 162"/>
                <a:gd name="T10" fmla="*/ 0 w 521"/>
                <a:gd name="T11" fmla="*/ 162 h 162"/>
                <a:gd name="T12" fmla="*/ 278 w 521"/>
                <a:gd name="T13" fmla="*/ 133 h 162"/>
                <a:gd name="T14" fmla="*/ 314 w 521"/>
                <a:gd name="T15" fmla="*/ 129 h 162"/>
                <a:gd name="T16" fmla="*/ 350 w 521"/>
                <a:gd name="T17" fmla="*/ 123 h 162"/>
                <a:gd name="T18" fmla="*/ 421 w 521"/>
                <a:gd name="T19" fmla="*/ 100 h 162"/>
                <a:gd name="T20" fmla="*/ 482 w 521"/>
                <a:gd name="T21" fmla="*/ 53 h 162"/>
                <a:gd name="T22" fmla="*/ 521 w 521"/>
                <a:gd name="T23" fmla="*/ 7 h 162"/>
                <a:gd name="T24" fmla="*/ 521 w 521"/>
                <a:gd name="T25" fmla="*/ 0 h 162"/>
                <a:gd name="T26" fmla="*/ 476 w 521"/>
                <a:gd name="T27" fmla="*/ 49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62">
                  <a:moveTo>
                    <a:pt x="476" y="49"/>
                  </a:moveTo>
                  <a:cubicBezTo>
                    <a:pt x="457" y="67"/>
                    <a:pt x="437" y="81"/>
                    <a:pt x="416" y="91"/>
                  </a:cubicBezTo>
                  <a:cubicBezTo>
                    <a:pt x="397" y="100"/>
                    <a:pt x="374" y="107"/>
                    <a:pt x="349" y="111"/>
                  </a:cubicBezTo>
                  <a:cubicBezTo>
                    <a:pt x="338" y="113"/>
                    <a:pt x="326" y="115"/>
                    <a:pt x="313" y="116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328" y="127"/>
                    <a:pt x="340" y="125"/>
                    <a:pt x="350" y="123"/>
                  </a:cubicBezTo>
                  <a:cubicBezTo>
                    <a:pt x="377" y="118"/>
                    <a:pt x="400" y="111"/>
                    <a:pt x="421" y="100"/>
                  </a:cubicBezTo>
                  <a:cubicBezTo>
                    <a:pt x="442" y="89"/>
                    <a:pt x="463" y="72"/>
                    <a:pt x="482" y="53"/>
                  </a:cubicBezTo>
                  <a:cubicBezTo>
                    <a:pt x="495" y="40"/>
                    <a:pt x="508" y="2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5" y="20"/>
                    <a:pt x="491" y="36"/>
                    <a:pt x="476" y="4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102"/>
            <p:cNvSpPr>
              <a:spLocks noChangeAspect="1"/>
            </p:cNvSpPr>
            <p:nvPr userDrawn="1"/>
          </p:nvSpPr>
          <p:spPr bwMode="auto">
            <a:xfrm>
              <a:off x="5880" y="1507"/>
              <a:ext cx="1231" cy="310"/>
            </a:xfrm>
            <a:custGeom>
              <a:avLst/>
              <a:gdLst>
                <a:gd name="T0" fmla="*/ 400 w 521"/>
                <a:gd name="T1" fmla="*/ 70 h 131"/>
                <a:gd name="T2" fmla="*/ 342 w 521"/>
                <a:gd name="T3" fmla="*/ 89 h 131"/>
                <a:gd name="T4" fmla="*/ 295 w 521"/>
                <a:gd name="T5" fmla="*/ 92 h 131"/>
                <a:gd name="T6" fmla="*/ 272 w 521"/>
                <a:gd name="T7" fmla="*/ 93 h 131"/>
                <a:gd name="T8" fmla="*/ 131 w 521"/>
                <a:gd name="T9" fmla="*/ 102 h 131"/>
                <a:gd name="T10" fmla="*/ 0 w 521"/>
                <a:gd name="T11" fmla="*/ 111 h 131"/>
                <a:gd name="T12" fmla="*/ 0 w 521"/>
                <a:gd name="T13" fmla="*/ 131 h 131"/>
                <a:gd name="T14" fmla="*/ 132 w 521"/>
                <a:gd name="T15" fmla="*/ 119 h 131"/>
                <a:gd name="T16" fmla="*/ 273 w 521"/>
                <a:gd name="T17" fmla="*/ 107 h 131"/>
                <a:gd name="T18" fmla="*/ 308 w 521"/>
                <a:gd name="T19" fmla="*/ 104 h 131"/>
                <a:gd name="T20" fmla="*/ 344 w 521"/>
                <a:gd name="T21" fmla="*/ 101 h 131"/>
                <a:gd name="T22" fmla="*/ 414 w 521"/>
                <a:gd name="T23" fmla="*/ 84 h 131"/>
                <a:gd name="T24" fmla="*/ 477 w 521"/>
                <a:gd name="T25" fmla="*/ 48 h 131"/>
                <a:gd name="T26" fmla="*/ 521 w 521"/>
                <a:gd name="T27" fmla="*/ 7 h 131"/>
                <a:gd name="T28" fmla="*/ 521 w 521"/>
                <a:gd name="T29" fmla="*/ 0 h 131"/>
                <a:gd name="T30" fmla="*/ 476 w 521"/>
                <a:gd name="T31" fmla="*/ 38 h 131"/>
                <a:gd name="T32" fmla="*/ 400 w 521"/>
                <a:gd name="T33" fmla="*/ 7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31">
                  <a:moveTo>
                    <a:pt x="400" y="70"/>
                  </a:moveTo>
                  <a:cubicBezTo>
                    <a:pt x="382" y="80"/>
                    <a:pt x="368" y="86"/>
                    <a:pt x="342" y="89"/>
                  </a:cubicBezTo>
                  <a:cubicBezTo>
                    <a:pt x="326" y="90"/>
                    <a:pt x="310" y="91"/>
                    <a:pt x="295" y="92"/>
                  </a:cubicBezTo>
                  <a:cubicBezTo>
                    <a:pt x="287" y="92"/>
                    <a:pt x="279" y="93"/>
                    <a:pt x="272" y="93"/>
                  </a:cubicBezTo>
                  <a:cubicBezTo>
                    <a:pt x="225" y="96"/>
                    <a:pt x="178" y="99"/>
                    <a:pt x="131" y="1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75" y="115"/>
                    <a:pt x="224" y="111"/>
                    <a:pt x="273" y="107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22" y="103"/>
                    <a:pt x="333" y="102"/>
                    <a:pt x="344" y="101"/>
                  </a:cubicBezTo>
                  <a:cubicBezTo>
                    <a:pt x="370" y="97"/>
                    <a:pt x="393" y="92"/>
                    <a:pt x="414" y="84"/>
                  </a:cubicBezTo>
                  <a:cubicBezTo>
                    <a:pt x="435" y="76"/>
                    <a:pt x="456" y="63"/>
                    <a:pt x="477" y="48"/>
                  </a:cubicBezTo>
                  <a:cubicBezTo>
                    <a:pt x="495" y="34"/>
                    <a:pt x="521" y="8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7"/>
                    <a:pt x="494" y="26"/>
                    <a:pt x="476" y="38"/>
                  </a:cubicBezTo>
                  <a:cubicBezTo>
                    <a:pt x="454" y="53"/>
                    <a:pt x="416" y="61"/>
                    <a:pt x="400" y="7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103"/>
            <p:cNvSpPr>
              <a:spLocks noChangeAspect="1"/>
            </p:cNvSpPr>
            <p:nvPr userDrawn="1"/>
          </p:nvSpPr>
          <p:spPr bwMode="auto">
            <a:xfrm>
              <a:off x="5880" y="1630"/>
              <a:ext cx="1231" cy="253"/>
            </a:xfrm>
            <a:custGeom>
              <a:avLst/>
              <a:gdLst>
                <a:gd name="T0" fmla="*/ 407 w 521"/>
                <a:gd name="T1" fmla="*/ 57 h 107"/>
                <a:gd name="T2" fmla="*/ 339 w 521"/>
                <a:gd name="T3" fmla="*/ 69 h 107"/>
                <a:gd name="T4" fmla="*/ 304 w 521"/>
                <a:gd name="T5" fmla="*/ 71 h 107"/>
                <a:gd name="T6" fmla="*/ 269 w 521"/>
                <a:gd name="T7" fmla="*/ 72 h 107"/>
                <a:gd name="T8" fmla="*/ 0 w 521"/>
                <a:gd name="T9" fmla="*/ 86 h 107"/>
                <a:gd name="T10" fmla="*/ 0 w 521"/>
                <a:gd name="T11" fmla="*/ 107 h 107"/>
                <a:gd name="T12" fmla="*/ 270 w 521"/>
                <a:gd name="T13" fmla="*/ 86 h 107"/>
                <a:gd name="T14" fmla="*/ 305 w 521"/>
                <a:gd name="T15" fmla="*/ 84 h 107"/>
                <a:gd name="T16" fmla="*/ 340 w 521"/>
                <a:gd name="T17" fmla="*/ 81 h 107"/>
                <a:gd name="T18" fmla="*/ 410 w 521"/>
                <a:gd name="T19" fmla="*/ 67 h 107"/>
                <a:gd name="T20" fmla="*/ 475 w 521"/>
                <a:gd name="T21" fmla="*/ 36 h 107"/>
                <a:gd name="T22" fmla="*/ 521 w 521"/>
                <a:gd name="T23" fmla="*/ 0 h 107"/>
                <a:gd name="T24" fmla="*/ 521 w 521"/>
                <a:gd name="T25" fmla="*/ 0 h 107"/>
                <a:gd name="T26" fmla="*/ 470 w 521"/>
                <a:gd name="T27" fmla="*/ 28 h 107"/>
                <a:gd name="T28" fmla="*/ 407 w 521"/>
                <a:gd name="T29" fmla="*/ 57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7">
                  <a:moveTo>
                    <a:pt x="407" y="57"/>
                  </a:moveTo>
                  <a:cubicBezTo>
                    <a:pt x="387" y="62"/>
                    <a:pt x="365" y="66"/>
                    <a:pt x="339" y="69"/>
                  </a:cubicBezTo>
                  <a:cubicBezTo>
                    <a:pt x="328" y="70"/>
                    <a:pt x="317" y="70"/>
                    <a:pt x="304" y="71"/>
                  </a:cubicBezTo>
                  <a:cubicBezTo>
                    <a:pt x="269" y="72"/>
                    <a:pt x="269" y="72"/>
                    <a:pt x="269" y="72"/>
                  </a:cubicBezTo>
                  <a:cubicBezTo>
                    <a:pt x="182" y="76"/>
                    <a:pt x="95" y="81"/>
                    <a:pt x="0" y="8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91" y="99"/>
                    <a:pt x="180" y="93"/>
                    <a:pt x="270" y="86"/>
                  </a:cubicBezTo>
                  <a:cubicBezTo>
                    <a:pt x="305" y="84"/>
                    <a:pt x="305" y="84"/>
                    <a:pt x="305" y="84"/>
                  </a:cubicBezTo>
                  <a:cubicBezTo>
                    <a:pt x="318" y="83"/>
                    <a:pt x="329" y="82"/>
                    <a:pt x="340" y="81"/>
                  </a:cubicBezTo>
                  <a:cubicBezTo>
                    <a:pt x="367" y="78"/>
                    <a:pt x="389" y="73"/>
                    <a:pt x="410" y="67"/>
                  </a:cubicBezTo>
                  <a:cubicBezTo>
                    <a:pt x="432" y="59"/>
                    <a:pt x="454" y="49"/>
                    <a:pt x="475" y="36"/>
                  </a:cubicBezTo>
                  <a:cubicBezTo>
                    <a:pt x="490" y="26"/>
                    <a:pt x="505" y="14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5"/>
                    <a:pt x="487" y="18"/>
                    <a:pt x="470" y="28"/>
                  </a:cubicBezTo>
                  <a:cubicBezTo>
                    <a:pt x="450" y="41"/>
                    <a:pt x="429" y="50"/>
                    <a:pt x="407" y="5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104"/>
            <p:cNvSpPr>
              <a:spLocks noChangeAspect="1"/>
            </p:cNvSpPr>
            <p:nvPr userDrawn="1"/>
          </p:nvSpPr>
          <p:spPr bwMode="auto">
            <a:xfrm>
              <a:off x="5880" y="1710"/>
              <a:ext cx="1231" cy="237"/>
            </a:xfrm>
            <a:custGeom>
              <a:avLst/>
              <a:gdLst>
                <a:gd name="T0" fmla="*/ 404 w 521"/>
                <a:gd name="T1" fmla="*/ 57 h 100"/>
                <a:gd name="T2" fmla="*/ 336 w 521"/>
                <a:gd name="T3" fmla="*/ 66 h 100"/>
                <a:gd name="T4" fmla="*/ 301 w 521"/>
                <a:gd name="T5" fmla="*/ 68 h 100"/>
                <a:gd name="T6" fmla="*/ 266 w 521"/>
                <a:gd name="T7" fmla="*/ 69 h 100"/>
                <a:gd name="T8" fmla="*/ 0 w 521"/>
                <a:gd name="T9" fmla="*/ 80 h 100"/>
                <a:gd name="T10" fmla="*/ 0 w 521"/>
                <a:gd name="T11" fmla="*/ 100 h 100"/>
                <a:gd name="T12" fmla="*/ 267 w 521"/>
                <a:gd name="T13" fmla="*/ 83 h 100"/>
                <a:gd name="T14" fmla="*/ 302 w 521"/>
                <a:gd name="T15" fmla="*/ 81 h 100"/>
                <a:gd name="T16" fmla="*/ 337 w 521"/>
                <a:gd name="T17" fmla="*/ 78 h 100"/>
                <a:gd name="T18" fmla="*/ 406 w 521"/>
                <a:gd name="T19" fmla="*/ 67 h 100"/>
                <a:gd name="T20" fmla="*/ 472 w 521"/>
                <a:gd name="T21" fmla="*/ 41 h 100"/>
                <a:gd name="T22" fmla="*/ 521 w 521"/>
                <a:gd name="T23" fmla="*/ 9 h 100"/>
                <a:gd name="T24" fmla="*/ 521 w 521"/>
                <a:gd name="T25" fmla="*/ 0 h 100"/>
                <a:gd name="T26" fmla="*/ 468 w 521"/>
                <a:gd name="T27" fmla="*/ 33 h 100"/>
                <a:gd name="T28" fmla="*/ 404 w 521"/>
                <a:gd name="T29" fmla="*/ 57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0">
                  <a:moveTo>
                    <a:pt x="404" y="57"/>
                  </a:moveTo>
                  <a:cubicBezTo>
                    <a:pt x="384" y="61"/>
                    <a:pt x="362" y="64"/>
                    <a:pt x="336" y="66"/>
                  </a:cubicBezTo>
                  <a:cubicBezTo>
                    <a:pt x="325" y="67"/>
                    <a:pt x="315" y="67"/>
                    <a:pt x="301" y="68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179" y="72"/>
                    <a:pt x="90" y="76"/>
                    <a:pt x="0" y="8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90" y="94"/>
                    <a:pt x="178" y="88"/>
                    <a:pt x="267" y="83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15" y="80"/>
                    <a:pt x="326" y="79"/>
                    <a:pt x="337" y="78"/>
                  </a:cubicBezTo>
                  <a:cubicBezTo>
                    <a:pt x="364" y="76"/>
                    <a:pt x="386" y="72"/>
                    <a:pt x="406" y="67"/>
                  </a:cubicBezTo>
                  <a:cubicBezTo>
                    <a:pt x="429" y="61"/>
                    <a:pt x="451" y="52"/>
                    <a:pt x="472" y="41"/>
                  </a:cubicBezTo>
                  <a:cubicBezTo>
                    <a:pt x="488" y="32"/>
                    <a:pt x="504" y="22"/>
                    <a:pt x="521" y="9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4"/>
                    <a:pt x="486" y="24"/>
                    <a:pt x="468" y="33"/>
                  </a:cubicBezTo>
                  <a:cubicBezTo>
                    <a:pt x="448" y="43"/>
                    <a:pt x="426" y="51"/>
                    <a:pt x="404" y="5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105"/>
            <p:cNvSpPr>
              <a:spLocks noChangeAspect="1"/>
            </p:cNvSpPr>
            <p:nvPr userDrawn="1"/>
          </p:nvSpPr>
          <p:spPr bwMode="auto">
            <a:xfrm>
              <a:off x="5880" y="1814"/>
              <a:ext cx="1231" cy="196"/>
            </a:xfrm>
            <a:custGeom>
              <a:avLst/>
              <a:gdLst>
                <a:gd name="T0" fmla="*/ 401 w 521"/>
                <a:gd name="T1" fmla="*/ 46 h 83"/>
                <a:gd name="T2" fmla="*/ 333 w 521"/>
                <a:gd name="T3" fmla="*/ 53 h 83"/>
                <a:gd name="T4" fmla="*/ 299 w 521"/>
                <a:gd name="T5" fmla="*/ 54 h 83"/>
                <a:gd name="T6" fmla="*/ 0 w 521"/>
                <a:gd name="T7" fmla="*/ 63 h 83"/>
                <a:gd name="T8" fmla="*/ 0 w 521"/>
                <a:gd name="T9" fmla="*/ 83 h 83"/>
                <a:gd name="T10" fmla="*/ 265 w 521"/>
                <a:gd name="T11" fmla="*/ 69 h 83"/>
                <a:gd name="T12" fmla="*/ 299 w 521"/>
                <a:gd name="T13" fmla="*/ 67 h 83"/>
                <a:gd name="T14" fmla="*/ 334 w 521"/>
                <a:gd name="T15" fmla="*/ 65 h 83"/>
                <a:gd name="T16" fmla="*/ 402 w 521"/>
                <a:gd name="T17" fmla="*/ 56 h 83"/>
                <a:gd name="T18" fmla="*/ 469 w 521"/>
                <a:gd name="T19" fmla="*/ 35 h 83"/>
                <a:gd name="T20" fmla="*/ 521 w 521"/>
                <a:gd name="T21" fmla="*/ 8 h 83"/>
                <a:gd name="T22" fmla="*/ 521 w 521"/>
                <a:gd name="T23" fmla="*/ 0 h 83"/>
                <a:gd name="T24" fmla="*/ 466 w 521"/>
                <a:gd name="T25" fmla="*/ 27 h 83"/>
                <a:gd name="T26" fmla="*/ 401 w 521"/>
                <a:gd name="T27" fmla="*/ 46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83">
                  <a:moveTo>
                    <a:pt x="401" y="46"/>
                  </a:moveTo>
                  <a:cubicBezTo>
                    <a:pt x="381" y="50"/>
                    <a:pt x="359" y="52"/>
                    <a:pt x="333" y="53"/>
                  </a:cubicBezTo>
                  <a:cubicBezTo>
                    <a:pt x="323" y="54"/>
                    <a:pt x="312" y="54"/>
                    <a:pt x="299" y="5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313" y="67"/>
                    <a:pt x="324" y="66"/>
                    <a:pt x="334" y="65"/>
                  </a:cubicBezTo>
                  <a:cubicBezTo>
                    <a:pt x="360" y="63"/>
                    <a:pt x="382" y="60"/>
                    <a:pt x="402" y="56"/>
                  </a:cubicBezTo>
                  <a:cubicBezTo>
                    <a:pt x="426" y="51"/>
                    <a:pt x="448" y="44"/>
                    <a:pt x="469" y="35"/>
                  </a:cubicBezTo>
                  <a:cubicBezTo>
                    <a:pt x="486" y="28"/>
                    <a:pt x="503" y="19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11"/>
                    <a:pt x="484" y="20"/>
                    <a:pt x="466" y="27"/>
                  </a:cubicBezTo>
                  <a:cubicBezTo>
                    <a:pt x="445" y="35"/>
                    <a:pt x="423" y="42"/>
                    <a:pt x="401" y="4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106"/>
            <p:cNvSpPr>
              <a:spLocks noChangeAspect="1"/>
            </p:cNvSpPr>
            <p:nvPr userDrawn="1"/>
          </p:nvSpPr>
          <p:spPr bwMode="auto">
            <a:xfrm>
              <a:off x="5880" y="1916"/>
              <a:ext cx="1231" cy="160"/>
            </a:xfrm>
            <a:custGeom>
              <a:avLst/>
              <a:gdLst>
                <a:gd name="T0" fmla="*/ 398 w 521"/>
                <a:gd name="T1" fmla="*/ 36 h 68"/>
                <a:gd name="T2" fmla="*/ 287 w 521"/>
                <a:gd name="T3" fmla="*/ 42 h 68"/>
                <a:gd name="T4" fmla="*/ 262 w 521"/>
                <a:gd name="T5" fmla="*/ 43 h 68"/>
                <a:gd name="T6" fmla="*/ 0 w 521"/>
                <a:gd name="T7" fmla="*/ 48 h 68"/>
                <a:gd name="T8" fmla="*/ 0 w 521"/>
                <a:gd name="T9" fmla="*/ 68 h 68"/>
                <a:gd name="T10" fmla="*/ 263 w 521"/>
                <a:gd name="T11" fmla="*/ 56 h 68"/>
                <a:gd name="T12" fmla="*/ 288 w 521"/>
                <a:gd name="T13" fmla="*/ 55 h 68"/>
                <a:gd name="T14" fmla="*/ 400 w 521"/>
                <a:gd name="T15" fmla="*/ 46 h 68"/>
                <a:gd name="T16" fmla="*/ 467 w 521"/>
                <a:gd name="T17" fmla="*/ 30 h 68"/>
                <a:gd name="T18" fmla="*/ 521 w 521"/>
                <a:gd name="T19" fmla="*/ 7 h 68"/>
                <a:gd name="T20" fmla="*/ 521 w 521"/>
                <a:gd name="T21" fmla="*/ 0 h 68"/>
                <a:gd name="T22" fmla="*/ 464 w 521"/>
                <a:gd name="T23" fmla="*/ 22 h 68"/>
                <a:gd name="T24" fmla="*/ 398 w 521"/>
                <a:gd name="T25" fmla="*/ 36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68">
                  <a:moveTo>
                    <a:pt x="398" y="36"/>
                  </a:moveTo>
                  <a:cubicBezTo>
                    <a:pt x="362" y="41"/>
                    <a:pt x="324" y="42"/>
                    <a:pt x="287" y="42"/>
                  </a:cubicBezTo>
                  <a:cubicBezTo>
                    <a:pt x="279" y="42"/>
                    <a:pt x="271" y="43"/>
                    <a:pt x="262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63" y="56"/>
                    <a:pt x="263" y="56"/>
                    <a:pt x="263" y="56"/>
                  </a:cubicBezTo>
                  <a:cubicBezTo>
                    <a:pt x="271" y="56"/>
                    <a:pt x="279" y="56"/>
                    <a:pt x="288" y="55"/>
                  </a:cubicBezTo>
                  <a:cubicBezTo>
                    <a:pt x="324" y="54"/>
                    <a:pt x="363" y="52"/>
                    <a:pt x="400" y="46"/>
                  </a:cubicBezTo>
                  <a:cubicBezTo>
                    <a:pt x="423" y="43"/>
                    <a:pt x="446" y="37"/>
                    <a:pt x="467" y="30"/>
                  </a:cubicBezTo>
                  <a:cubicBezTo>
                    <a:pt x="484" y="24"/>
                    <a:pt x="503" y="16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9"/>
                    <a:pt x="483" y="16"/>
                    <a:pt x="464" y="22"/>
                  </a:cubicBezTo>
                  <a:cubicBezTo>
                    <a:pt x="444" y="28"/>
                    <a:pt x="421" y="33"/>
                    <a:pt x="398" y="3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107"/>
            <p:cNvSpPr>
              <a:spLocks noChangeAspect="1"/>
            </p:cNvSpPr>
            <p:nvPr userDrawn="1"/>
          </p:nvSpPr>
          <p:spPr bwMode="auto">
            <a:xfrm>
              <a:off x="5880" y="2017"/>
              <a:ext cx="1231" cy="123"/>
            </a:xfrm>
            <a:custGeom>
              <a:avLst/>
              <a:gdLst>
                <a:gd name="T0" fmla="*/ 396 w 521"/>
                <a:gd name="T1" fmla="*/ 27 h 52"/>
                <a:gd name="T2" fmla="*/ 293 w 521"/>
                <a:gd name="T3" fmla="*/ 30 h 52"/>
                <a:gd name="T4" fmla="*/ 261 w 521"/>
                <a:gd name="T5" fmla="*/ 30 h 52"/>
                <a:gd name="T6" fmla="*/ 0 w 521"/>
                <a:gd name="T7" fmla="*/ 32 h 52"/>
                <a:gd name="T8" fmla="*/ 0 w 521"/>
                <a:gd name="T9" fmla="*/ 52 h 52"/>
                <a:gd name="T10" fmla="*/ 261 w 521"/>
                <a:gd name="T11" fmla="*/ 44 h 52"/>
                <a:gd name="T12" fmla="*/ 293 w 521"/>
                <a:gd name="T13" fmla="*/ 43 h 52"/>
                <a:gd name="T14" fmla="*/ 397 w 521"/>
                <a:gd name="T15" fmla="*/ 37 h 52"/>
                <a:gd name="T16" fmla="*/ 465 w 521"/>
                <a:gd name="T17" fmla="*/ 25 h 52"/>
                <a:gd name="T18" fmla="*/ 521 w 521"/>
                <a:gd name="T19" fmla="*/ 7 h 52"/>
                <a:gd name="T20" fmla="*/ 521 w 521"/>
                <a:gd name="T21" fmla="*/ 0 h 52"/>
                <a:gd name="T22" fmla="*/ 463 w 521"/>
                <a:gd name="T23" fmla="*/ 17 h 52"/>
                <a:gd name="T24" fmla="*/ 396 w 521"/>
                <a:gd name="T25" fmla="*/ 27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52">
                  <a:moveTo>
                    <a:pt x="396" y="27"/>
                  </a:moveTo>
                  <a:cubicBezTo>
                    <a:pt x="362" y="30"/>
                    <a:pt x="327" y="30"/>
                    <a:pt x="293" y="30"/>
                  </a:cubicBezTo>
                  <a:cubicBezTo>
                    <a:pt x="282" y="30"/>
                    <a:pt x="271" y="30"/>
                    <a:pt x="261" y="30"/>
                  </a:cubicBezTo>
                  <a:cubicBezTo>
                    <a:pt x="174" y="30"/>
                    <a:pt x="88" y="31"/>
                    <a:pt x="0" y="3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4" y="49"/>
                    <a:pt x="172" y="46"/>
                    <a:pt x="261" y="44"/>
                  </a:cubicBezTo>
                  <a:cubicBezTo>
                    <a:pt x="272" y="43"/>
                    <a:pt x="282" y="43"/>
                    <a:pt x="293" y="43"/>
                  </a:cubicBezTo>
                  <a:cubicBezTo>
                    <a:pt x="327" y="42"/>
                    <a:pt x="362" y="41"/>
                    <a:pt x="397" y="37"/>
                  </a:cubicBezTo>
                  <a:cubicBezTo>
                    <a:pt x="421" y="35"/>
                    <a:pt x="443" y="31"/>
                    <a:pt x="465" y="25"/>
                  </a:cubicBezTo>
                  <a:cubicBezTo>
                    <a:pt x="483" y="21"/>
                    <a:pt x="502" y="15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7"/>
                    <a:pt x="482" y="13"/>
                    <a:pt x="463" y="17"/>
                  </a:cubicBezTo>
                  <a:cubicBezTo>
                    <a:pt x="442" y="22"/>
                    <a:pt x="420" y="25"/>
                    <a:pt x="396" y="2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108"/>
            <p:cNvSpPr>
              <a:spLocks noChangeAspect="1"/>
            </p:cNvSpPr>
            <p:nvPr userDrawn="1"/>
          </p:nvSpPr>
          <p:spPr bwMode="auto">
            <a:xfrm>
              <a:off x="5880" y="2119"/>
              <a:ext cx="1231" cy="87"/>
            </a:xfrm>
            <a:custGeom>
              <a:avLst/>
              <a:gdLst>
                <a:gd name="T0" fmla="*/ 395 w 521"/>
                <a:gd name="T1" fmla="*/ 17 h 37"/>
                <a:gd name="T2" fmla="*/ 347 w 521"/>
                <a:gd name="T3" fmla="*/ 18 h 37"/>
                <a:gd name="T4" fmla="*/ 328 w 521"/>
                <a:gd name="T5" fmla="*/ 18 h 37"/>
                <a:gd name="T6" fmla="*/ 260 w 521"/>
                <a:gd name="T7" fmla="*/ 17 h 37"/>
                <a:gd name="T8" fmla="*/ 125 w 521"/>
                <a:gd name="T9" fmla="*/ 16 h 37"/>
                <a:gd name="T10" fmla="*/ 0 w 521"/>
                <a:gd name="T11" fmla="*/ 17 h 37"/>
                <a:gd name="T12" fmla="*/ 0 w 521"/>
                <a:gd name="T13" fmla="*/ 37 h 37"/>
                <a:gd name="T14" fmla="*/ 125 w 521"/>
                <a:gd name="T15" fmla="*/ 34 h 37"/>
                <a:gd name="T16" fmla="*/ 260 w 521"/>
                <a:gd name="T17" fmla="*/ 31 h 37"/>
                <a:gd name="T18" fmla="*/ 328 w 521"/>
                <a:gd name="T19" fmla="*/ 30 h 37"/>
                <a:gd name="T20" fmla="*/ 395 w 521"/>
                <a:gd name="T21" fmla="*/ 27 h 37"/>
                <a:gd name="T22" fmla="*/ 463 w 521"/>
                <a:gd name="T23" fmla="*/ 20 h 37"/>
                <a:gd name="T24" fmla="*/ 521 w 521"/>
                <a:gd name="T25" fmla="*/ 8 h 37"/>
                <a:gd name="T26" fmla="*/ 521 w 521"/>
                <a:gd name="T27" fmla="*/ 0 h 37"/>
                <a:gd name="T28" fmla="*/ 462 w 521"/>
                <a:gd name="T29" fmla="*/ 11 h 37"/>
                <a:gd name="T30" fmla="*/ 395 w 521"/>
                <a:gd name="T31" fmla="*/ 17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1" h="37">
                  <a:moveTo>
                    <a:pt x="395" y="17"/>
                  </a:moveTo>
                  <a:cubicBezTo>
                    <a:pt x="381" y="18"/>
                    <a:pt x="365" y="18"/>
                    <a:pt x="347" y="18"/>
                  </a:cubicBezTo>
                  <a:cubicBezTo>
                    <a:pt x="341" y="18"/>
                    <a:pt x="334" y="18"/>
                    <a:pt x="328" y="18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14" y="17"/>
                    <a:pt x="168" y="17"/>
                    <a:pt x="12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68" y="33"/>
                    <a:pt x="214" y="32"/>
                    <a:pt x="260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46" y="29"/>
                    <a:pt x="371" y="29"/>
                    <a:pt x="395" y="27"/>
                  </a:cubicBezTo>
                  <a:cubicBezTo>
                    <a:pt x="420" y="26"/>
                    <a:pt x="442" y="23"/>
                    <a:pt x="463" y="20"/>
                  </a:cubicBezTo>
                  <a:cubicBezTo>
                    <a:pt x="482" y="17"/>
                    <a:pt x="501" y="13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5"/>
                    <a:pt x="481" y="9"/>
                    <a:pt x="462" y="11"/>
                  </a:cubicBezTo>
                  <a:cubicBezTo>
                    <a:pt x="441" y="14"/>
                    <a:pt x="419" y="16"/>
                    <a:pt x="395" y="1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109"/>
            <p:cNvSpPr>
              <a:spLocks noChangeAspect="1"/>
            </p:cNvSpPr>
            <p:nvPr userDrawn="1"/>
          </p:nvSpPr>
          <p:spPr bwMode="auto">
            <a:xfrm>
              <a:off x="5880" y="2218"/>
              <a:ext cx="1231" cy="52"/>
            </a:xfrm>
            <a:custGeom>
              <a:avLst/>
              <a:gdLst>
                <a:gd name="T0" fmla="*/ 327 w 521"/>
                <a:gd name="T1" fmla="*/ 7 h 22"/>
                <a:gd name="T2" fmla="*/ 259 w 521"/>
                <a:gd name="T3" fmla="*/ 6 h 22"/>
                <a:gd name="T4" fmla="*/ 0 w 521"/>
                <a:gd name="T5" fmla="*/ 2 h 22"/>
                <a:gd name="T6" fmla="*/ 0 w 521"/>
                <a:gd name="T7" fmla="*/ 22 h 22"/>
                <a:gd name="T8" fmla="*/ 259 w 521"/>
                <a:gd name="T9" fmla="*/ 20 h 22"/>
                <a:gd name="T10" fmla="*/ 327 w 521"/>
                <a:gd name="T11" fmla="*/ 19 h 22"/>
                <a:gd name="T12" fmla="*/ 394 w 521"/>
                <a:gd name="T13" fmla="*/ 18 h 22"/>
                <a:gd name="T14" fmla="*/ 521 w 521"/>
                <a:gd name="T15" fmla="*/ 8 h 22"/>
                <a:gd name="T16" fmla="*/ 521 w 521"/>
                <a:gd name="T17" fmla="*/ 0 h 22"/>
                <a:gd name="T18" fmla="*/ 394 w 521"/>
                <a:gd name="T19" fmla="*/ 7 h 22"/>
                <a:gd name="T20" fmla="*/ 327 w 521"/>
                <a:gd name="T21" fmla="*/ 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1" h="22">
                  <a:moveTo>
                    <a:pt x="327" y="7"/>
                  </a:moveTo>
                  <a:cubicBezTo>
                    <a:pt x="259" y="6"/>
                    <a:pt x="259" y="6"/>
                    <a:pt x="259" y="6"/>
                  </a:cubicBezTo>
                  <a:cubicBezTo>
                    <a:pt x="173" y="5"/>
                    <a:pt x="87" y="4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3" y="22"/>
                    <a:pt x="172" y="21"/>
                    <a:pt x="259" y="20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50" y="19"/>
                    <a:pt x="372" y="18"/>
                    <a:pt x="394" y="18"/>
                  </a:cubicBezTo>
                  <a:cubicBezTo>
                    <a:pt x="441" y="16"/>
                    <a:pt x="482" y="13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482" y="5"/>
                    <a:pt x="440" y="7"/>
                    <a:pt x="394" y="7"/>
                  </a:cubicBezTo>
                  <a:cubicBezTo>
                    <a:pt x="372" y="7"/>
                    <a:pt x="349" y="7"/>
                    <a:pt x="327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Freeform 110"/>
            <p:cNvSpPr>
              <a:spLocks noChangeAspect="1"/>
            </p:cNvSpPr>
            <p:nvPr userDrawn="1"/>
          </p:nvSpPr>
          <p:spPr bwMode="auto">
            <a:xfrm>
              <a:off x="5880" y="2289"/>
              <a:ext cx="1231" cy="47"/>
            </a:xfrm>
            <a:custGeom>
              <a:avLst/>
              <a:gdLst>
                <a:gd name="T0" fmla="*/ 1231 w 1231"/>
                <a:gd name="T1" fmla="*/ 31 h 47"/>
                <a:gd name="T2" fmla="*/ 0 w 1231"/>
                <a:gd name="T3" fmla="*/ 0 h 47"/>
                <a:gd name="T4" fmla="*/ 0 w 1231"/>
                <a:gd name="T5" fmla="*/ 47 h 47"/>
                <a:gd name="T6" fmla="*/ 1231 w 1231"/>
                <a:gd name="T7" fmla="*/ 47 h 47"/>
                <a:gd name="T8" fmla="*/ 1231 w 1231"/>
                <a:gd name="T9" fmla="*/ 3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1" h="47">
                  <a:moveTo>
                    <a:pt x="1231" y="31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231" y="47"/>
                  </a:lnTo>
                  <a:lnTo>
                    <a:pt x="1231" y="3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111"/>
            <p:cNvSpPr>
              <a:spLocks noChangeAspect="1"/>
            </p:cNvSpPr>
            <p:nvPr userDrawn="1"/>
          </p:nvSpPr>
          <p:spPr bwMode="auto">
            <a:xfrm>
              <a:off x="5880" y="1406"/>
              <a:ext cx="1231" cy="345"/>
            </a:xfrm>
            <a:custGeom>
              <a:avLst/>
              <a:gdLst>
                <a:gd name="T0" fmla="*/ 474 w 521"/>
                <a:gd name="T1" fmla="*/ 45 h 146"/>
                <a:gd name="T2" fmla="*/ 415 w 521"/>
                <a:gd name="T3" fmla="*/ 82 h 146"/>
                <a:gd name="T4" fmla="*/ 345 w 521"/>
                <a:gd name="T5" fmla="*/ 97 h 146"/>
                <a:gd name="T6" fmla="*/ 294 w 521"/>
                <a:gd name="T7" fmla="*/ 104 h 146"/>
                <a:gd name="T8" fmla="*/ 274 w 521"/>
                <a:gd name="T9" fmla="*/ 106 h 146"/>
                <a:gd name="T10" fmla="*/ 0 w 521"/>
                <a:gd name="T11" fmla="*/ 126 h 146"/>
                <a:gd name="T12" fmla="*/ 0 w 521"/>
                <a:gd name="T13" fmla="*/ 146 h 146"/>
                <a:gd name="T14" fmla="*/ 275 w 521"/>
                <a:gd name="T15" fmla="*/ 120 h 146"/>
                <a:gd name="T16" fmla="*/ 311 w 521"/>
                <a:gd name="T17" fmla="*/ 116 h 146"/>
                <a:gd name="T18" fmla="*/ 347 w 521"/>
                <a:gd name="T19" fmla="*/ 112 h 146"/>
                <a:gd name="T20" fmla="*/ 417 w 521"/>
                <a:gd name="T21" fmla="*/ 92 h 146"/>
                <a:gd name="T22" fmla="*/ 480 w 521"/>
                <a:gd name="T23" fmla="*/ 49 h 146"/>
                <a:gd name="T24" fmla="*/ 521 w 521"/>
                <a:gd name="T25" fmla="*/ 7 h 146"/>
                <a:gd name="T26" fmla="*/ 521 w 521"/>
                <a:gd name="T27" fmla="*/ 0 h 146"/>
                <a:gd name="T28" fmla="*/ 474 w 521"/>
                <a:gd name="T29" fmla="*/ 45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46">
                  <a:moveTo>
                    <a:pt x="474" y="45"/>
                  </a:moveTo>
                  <a:cubicBezTo>
                    <a:pt x="454" y="61"/>
                    <a:pt x="439" y="72"/>
                    <a:pt x="415" y="82"/>
                  </a:cubicBezTo>
                  <a:cubicBezTo>
                    <a:pt x="394" y="90"/>
                    <a:pt x="371" y="94"/>
                    <a:pt x="345" y="97"/>
                  </a:cubicBezTo>
                  <a:cubicBezTo>
                    <a:pt x="328" y="100"/>
                    <a:pt x="311" y="103"/>
                    <a:pt x="294" y="104"/>
                  </a:cubicBezTo>
                  <a:cubicBezTo>
                    <a:pt x="288" y="105"/>
                    <a:pt x="281" y="105"/>
                    <a:pt x="274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24" y="115"/>
                    <a:pt x="336" y="113"/>
                    <a:pt x="347" y="112"/>
                  </a:cubicBezTo>
                  <a:cubicBezTo>
                    <a:pt x="373" y="107"/>
                    <a:pt x="396" y="101"/>
                    <a:pt x="417" y="92"/>
                  </a:cubicBezTo>
                  <a:cubicBezTo>
                    <a:pt x="438" y="82"/>
                    <a:pt x="460" y="66"/>
                    <a:pt x="480" y="49"/>
                  </a:cubicBezTo>
                  <a:cubicBezTo>
                    <a:pt x="494" y="38"/>
                    <a:pt x="507" y="23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8"/>
                    <a:pt x="489" y="33"/>
                    <a:pt x="474" y="4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112"/>
            <p:cNvSpPr>
              <a:spLocks noChangeAspect="1"/>
            </p:cNvSpPr>
            <p:nvPr userDrawn="1"/>
          </p:nvSpPr>
          <p:spPr bwMode="auto">
            <a:xfrm>
              <a:off x="7635" y="1101"/>
              <a:ext cx="747" cy="633"/>
            </a:xfrm>
            <a:custGeom>
              <a:avLst/>
              <a:gdLst>
                <a:gd name="T0" fmla="*/ 0 w 316"/>
                <a:gd name="T1" fmla="*/ 0 h 268"/>
                <a:gd name="T2" fmla="*/ 111 w 316"/>
                <a:gd name="T3" fmla="*/ 177 h 268"/>
                <a:gd name="T4" fmla="*/ 217 w 316"/>
                <a:gd name="T5" fmla="*/ 241 h 268"/>
                <a:gd name="T6" fmla="*/ 316 w 316"/>
                <a:gd name="T7" fmla="*/ 262 h 268"/>
                <a:gd name="T8" fmla="*/ 316 w 316"/>
                <a:gd name="T9" fmla="*/ 268 h 268"/>
                <a:gd name="T10" fmla="*/ 216 w 316"/>
                <a:gd name="T11" fmla="*/ 246 h 268"/>
                <a:gd name="T12" fmla="*/ 110 w 316"/>
                <a:gd name="T13" fmla="*/ 193 h 268"/>
                <a:gd name="T14" fmla="*/ 0 w 316"/>
                <a:gd name="T15" fmla="*/ 35 h 268"/>
                <a:gd name="T16" fmla="*/ 0 w 316"/>
                <a:gd name="T17" fmla="*/ 0 h 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68">
                  <a:moveTo>
                    <a:pt x="0" y="0"/>
                  </a:moveTo>
                  <a:cubicBezTo>
                    <a:pt x="0" y="0"/>
                    <a:pt x="94" y="150"/>
                    <a:pt x="111" y="177"/>
                  </a:cubicBezTo>
                  <a:cubicBezTo>
                    <a:pt x="128" y="204"/>
                    <a:pt x="147" y="226"/>
                    <a:pt x="217" y="241"/>
                  </a:cubicBezTo>
                  <a:cubicBezTo>
                    <a:pt x="286" y="255"/>
                    <a:pt x="316" y="262"/>
                    <a:pt x="316" y="262"/>
                  </a:cubicBezTo>
                  <a:cubicBezTo>
                    <a:pt x="316" y="268"/>
                    <a:pt x="316" y="268"/>
                    <a:pt x="316" y="268"/>
                  </a:cubicBezTo>
                  <a:cubicBezTo>
                    <a:pt x="316" y="268"/>
                    <a:pt x="272" y="258"/>
                    <a:pt x="216" y="246"/>
                  </a:cubicBezTo>
                  <a:cubicBezTo>
                    <a:pt x="159" y="233"/>
                    <a:pt x="136" y="229"/>
                    <a:pt x="110" y="193"/>
                  </a:cubicBezTo>
                  <a:cubicBezTo>
                    <a:pt x="88" y="163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113"/>
            <p:cNvSpPr>
              <a:spLocks noChangeAspect="1"/>
            </p:cNvSpPr>
            <p:nvPr userDrawn="1"/>
          </p:nvSpPr>
          <p:spPr bwMode="auto">
            <a:xfrm>
              <a:off x="7635" y="1505"/>
              <a:ext cx="747" cy="432"/>
            </a:xfrm>
            <a:custGeom>
              <a:avLst/>
              <a:gdLst>
                <a:gd name="T0" fmla="*/ 0 w 316"/>
                <a:gd name="T1" fmla="*/ 0 h 183"/>
                <a:gd name="T2" fmla="*/ 110 w 316"/>
                <a:gd name="T3" fmla="*/ 115 h 183"/>
                <a:gd name="T4" fmla="*/ 216 w 316"/>
                <a:gd name="T5" fmla="*/ 161 h 183"/>
                <a:gd name="T6" fmla="*/ 316 w 316"/>
                <a:gd name="T7" fmla="*/ 178 h 183"/>
                <a:gd name="T8" fmla="*/ 316 w 316"/>
                <a:gd name="T9" fmla="*/ 183 h 183"/>
                <a:gd name="T10" fmla="*/ 216 w 316"/>
                <a:gd name="T11" fmla="*/ 166 h 183"/>
                <a:gd name="T12" fmla="*/ 110 w 316"/>
                <a:gd name="T13" fmla="*/ 129 h 183"/>
                <a:gd name="T14" fmla="*/ 0 w 316"/>
                <a:gd name="T15" fmla="*/ 26 h 183"/>
                <a:gd name="T16" fmla="*/ 0 w 316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83">
                  <a:moveTo>
                    <a:pt x="0" y="0"/>
                  </a:moveTo>
                  <a:cubicBezTo>
                    <a:pt x="0" y="0"/>
                    <a:pt x="85" y="89"/>
                    <a:pt x="110" y="115"/>
                  </a:cubicBezTo>
                  <a:cubicBezTo>
                    <a:pt x="136" y="142"/>
                    <a:pt x="170" y="152"/>
                    <a:pt x="216" y="161"/>
                  </a:cubicBezTo>
                  <a:cubicBezTo>
                    <a:pt x="260" y="168"/>
                    <a:pt x="316" y="178"/>
                    <a:pt x="316" y="178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264" y="174"/>
                    <a:pt x="216" y="166"/>
                  </a:cubicBezTo>
                  <a:cubicBezTo>
                    <a:pt x="169" y="158"/>
                    <a:pt x="136" y="153"/>
                    <a:pt x="110" y="129"/>
                  </a:cubicBezTo>
                  <a:cubicBezTo>
                    <a:pt x="86" y="106"/>
                    <a:pt x="0" y="2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114"/>
            <p:cNvSpPr>
              <a:spLocks noChangeAspect="1"/>
            </p:cNvSpPr>
            <p:nvPr userDrawn="1"/>
          </p:nvSpPr>
          <p:spPr bwMode="auto">
            <a:xfrm>
              <a:off x="7635" y="1599"/>
              <a:ext cx="747" cy="390"/>
            </a:xfrm>
            <a:custGeom>
              <a:avLst/>
              <a:gdLst>
                <a:gd name="T0" fmla="*/ 0 w 316"/>
                <a:gd name="T1" fmla="*/ 0 h 165"/>
                <a:gd name="T2" fmla="*/ 110 w 316"/>
                <a:gd name="T3" fmla="*/ 101 h 165"/>
                <a:gd name="T4" fmla="*/ 216 w 316"/>
                <a:gd name="T5" fmla="*/ 143 h 165"/>
                <a:gd name="T6" fmla="*/ 316 w 316"/>
                <a:gd name="T7" fmla="*/ 159 h 165"/>
                <a:gd name="T8" fmla="*/ 316 w 316"/>
                <a:gd name="T9" fmla="*/ 165 h 165"/>
                <a:gd name="T10" fmla="*/ 216 w 316"/>
                <a:gd name="T11" fmla="*/ 149 h 165"/>
                <a:gd name="T12" fmla="*/ 110 w 316"/>
                <a:gd name="T13" fmla="*/ 115 h 165"/>
                <a:gd name="T14" fmla="*/ 0 w 316"/>
                <a:gd name="T15" fmla="*/ 25 h 165"/>
                <a:gd name="T16" fmla="*/ 0 w 316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65">
                  <a:moveTo>
                    <a:pt x="0" y="0"/>
                  </a:moveTo>
                  <a:cubicBezTo>
                    <a:pt x="0" y="0"/>
                    <a:pt x="81" y="75"/>
                    <a:pt x="110" y="101"/>
                  </a:cubicBezTo>
                  <a:cubicBezTo>
                    <a:pt x="136" y="125"/>
                    <a:pt x="158" y="132"/>
                    <a:pt x="216" y="143"/>
                  </a:cubicBezTo>
                  <a:cubicBezTo>
                    <a:pt x="275" y="153"/>
                    <a:pt x="316" y="159"/>
                    <a:pt x="316" y="159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16" y="165"/>
                    <a:pt x="264" y="156"/>
                    <a:pt x="216" y="149"/>
                  </a:cubicBezTo>
                  <a:cubicBezTo>
                    <a:pt x="169" y="141"/>
                    <a:pt x="138" y="138"/>
                    <a:pt x="110" y="115"/>
                  </a:cubicBezTo>
                  <a:cubicBezTo>
                    <a:pt x="77" y="88"/>
                    <a:pt x="0" y="25"/>
                    <a:pt x="0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115"/>
            <p:cNvSpPr>
              <a:spLocks noChangeAspect="1"/>
            </p:cNvSpPr>
            <p:nvPr userDrawn="1"/>
          </p:nvSpPr>
          <p:spPr bwMode="auto">
            <a:xfrm>
              <a:off x="7635" y="1701"/>
              <a:ext cx="747" cy="340"/>
            </a:xfrm>
            <a:custGeom>
              <a:avLst/>
              <a:gdLst>
                <a:gd name="T0" fmla="*/ 0 w 316"/>
                <a:gd name="T1" fmla="*/ 0 h 144"/>
                <a:gd name="T2" fmla="*/ 110 w 316"/>
                <a:gd name="T3" fmla="*/ 86 h 144"/>
                <a:gd name="T4" fmla="*/ 217 w 316"/>
                <a:gd name="T5" fmla="*/ 124 h 144"/>
                <a:gd name="T6" fmla="*/ 316 w 316"/>
                <a:gd name="T7" fmla="*/ 138 h 144"/>
                <a:gd name="T8" fmla="*/ 316 w 316"/>
                <a:gd name="T9" fmla="*/ 144 h 144"/>
                <a:gd name="T10" fmla="*/ 217 w 316"/>
                <a:gd name="T11" fmla="*/ 130 h 144"/>
                <a:gd name="T12" fmla="*/ 110 w 316"/>
                <a:gd name="T13" fmla="*/ 99 h 144"/>
                <a:gd name="T14" fmla="*/ 0 w 316"/>
                <a:gd name="T15" fmla="*/ 23 h 144"/>
                <a:gd name="T16" fmla="*/ 0 w 3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44">
                  <a:moveTo>
                    <a:pt x="0" y="0"/>
                  </a:moveTo>
                  <a:cubicBezTo>
                    <a:pt x="0" y="0"/>
                    <a:pt x="93" y="74"/>
                    <a:pt x="110" y="86"/>
                  </a:cubicBezTo>
                  <a:cubicBezTo>
                    <a:pt x="127" y="99"/>
                    <a:pt x="150" y="114"/>
                    <a:pt x="217" y="124"/>
                  </a:cubicBezTo>
                  <a:cubicBezTo>
                    <a:pt x="283" y="134"/>
                    <a:pt x="316" y="138"/>
                    <a:pt x="316" y="138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6" y="144"/>
                    <a:pt x="257" y="135"/>
                    <a:pt x="217" y="130"/>
                  </a:cubicBezTo>
                  <a:cubicBezTo>
                    <a:pt x="177" y="125"/>
                    <a:pt x="146" y="123"/>
                    <a:pt x="110" y="99"/>
                  </a:cubicBezTo>
                  <a:cubicBezTo>
                    <a:pt x="75" y="76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116"/>
            <p:cNvSpPr>
              <a:spLocks noChangeAspect="1"/>
            </p:cNvSpPr>
            <p:nvPr userDrawn="1"/>
          </p:nvSpPr>
          <p:spPr bwMode="auto">
            <a:xfrm>
              <a:off x="7635" y="1798"/>
              <a:ext cx="747" cy="293"/>
            </a:xfrm>
            <a:custGeom>
              <a:avLst/>
              <a:gdLst>
                <a:gd name="T0" fmla="*/ 0 w 316"/>
                <a:gd name="T1" fmla="*/ 0 h 124"/>
                <a:gd name="T2" fmla="*/ 110 w 316"/>
                <a:gd name="T3" fmla="*/ 72 h 124"/>
                <a:gd name="T4" fmla="*/ 217 w 316"/>
                <a:gd name="T5" fmla="*/ 107 h 124"/>
                <a:gd name="T6" fmla="*/ 316 w 316"/>
                <a:gd name="T7" fmla="*/ 119 h 124"/>
                <a:gd name="T8" fmla="*/ 316 w 316"/>
                <a:gd name="T9" fmla="*/ 124 h 124"/>
                <a:gd name="T10" fmla="*/ 216 w 316"/>
                <a:gd name="T11" fmla="*/ 114 h 124"/>
                <a:gd name="T12" fmla="*/ 110 w 316"/>
                <a:gd name="T13" fmla="*/ 84 h 124"/>
                <a:gd name="T14" fmla="*/ 0 w 316"/>
                <a:gd name="T15" fmla="*/ 21 h 124"/>
                <a:gd name="T16" fmla="*/ 0 w 316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24">
                  <a:moveTo>
                    <a:pt x="0" y="0"/>
                  </a:moveTo>
                  <a:cubicBezTo>
                    <a:pt x="0" y="0"/>
                    <a:pt x="93" y="62"/>
                    <a:pt x="110" y="72"/>
                  </a:cubicBezTo>
                  <a:cubicBezTo>
                    <a:pt x="128" y="82"/>
                    <a:pt x="149" y="98"/>
                    <a:pt x="217" y="107"/>
                  </a:cubicBezTo>
                  <a:cubicBezTo>
                    <a:pt x="285" y="115"/>
                    <a:pt x="316" y="119"/>
                    <a:pt x="316" y="119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260" y="118"/>
                    <a:pt x="216" y="114"/>
                  </a:cubicBezTo>
                  <a:cubicBezTo>
                    <a:pt x="172" y="109"/>
                    <a:pt x="143" y="102"/>
                    <a:pt x="110" y="84"/>
                  </a:cubicBezTo>
                  <a:cubicBezTo>
                    <a:pt x="77" y="66"/>
                    <a:pt x="0" y="21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117"/>
            <p:cNvSpPr>
              <a:spLocks noChangeAspect="1"/>
            </p:cNvSpPr>
            <p:nvPr userDrawn="1"/>
          </p:nvSpPr>
          <p:spPr bwMode="auto">
            <a:xfrm>
              <a:off x="7635" y="1897"/>
              <a:ext cx="747" cy="243"/>
            </a:xfrm>
            <a:custGeom>
              <a:avLst/>
              <a:gdLst>
                <a:gd name="T0" fmla="*/ 0 w 316"/>
                <a:gd name="T1" fmla="*/ 0 h 103"/>
                <a:gd name="T2" fmla="*/ 110 w 316"/>
                <a:gd name="T3" fmla="*/ 58 h 103"/>
                <a:gd name="T4" fmla="*/ 216 w 316"/>
                <a:gd name="T5" fmla="*/ 87 h 103"/>
                <a:gd name="T6" fmla="*/ 316 w 316"/>
                <a:gd name="T7" fmla="*/ 98 h 103"/>
                <a:gd name="T8" fmla="*/ 316 w 316"/>
                <a:gd name="T9" fmla="*/ 103 h 103"/>
                <a:gd name="T10" fmla="*/ 216 w 316"/>
                <a:gd name="T11" fmla="*/ 93 h 103"/>
                <a:gd name="T12" fmla="*/ 110 w 316"/>
                <a:gd name="T13" fmla="*/ 70 h 103"/>
                <a:gd name="T14" fmla="*/ 0 w 316"/>
                <a:gd name="T15" fmla="*/ 19 h 103"/>
                <a:gd name="T16" fmla="*/ 0 w 316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03">
                  <a:moveTo>
                    <a:pt x="0" y="0"/>
                  </a:moveTo>
                  <a:cubicBezTo>
                    <a:pt x="0" y="0"/>
                    <a:pt x="82" y="44"/>
                    <a:pt x="110" y="58"/>
                  </a:cubicBezTo>
                  <a:cubicBezTo>
                    <a:pt x="141" y="74"/>
                    <a:pt x="168" y="81"/>
                    <a:pt x="216" y="87"/>
                  </a:cubicBezTo>
                  <a:cubicBezTo>
                    <a:pt x="264" y="93"/>
                    <a:pt x="316" y="98"/>
                    <a:pt x="316" y="98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268" y="98"/>
                    <a:pt x="216" y="93"/>
                  </a:cubicBezTo>
                  <a:cubicBezTo>
                    <a:pt x="165" y="88"/>
                    <a:pt x="147" y="86"/>
                    <a:pt x="110" y="70"/>
                  </a:cubicBezTo>
                  <a:cubicBezTo>
                    <a:pt x="77" y="55"/>
                    <a:pt x="0" y="19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118"/>
            <p:cNvSpPr>
              <a:spLocks noChangeAspect="1"/>
            </p:cNvSpPr>
            <p:nvPr userDrawn="1"/>
          </p:nvSpPr>
          <p:spPr bwMode="auto">
            <a:xfrm>
              <a:off x="7635" y="1996"/>
              <a:ext cx="747" cy="196"/>
            </a:xfrm>
            <a:custGeom>
              <a:avLst/>
              <a:gdLst>
                <a:gd name="T0" fmla="*/ 0 w 316"/>
                <a:gd name="T1" fmla="*/ 0 h 83"/>
                <a:gd name="T2" fmla="*/ 110 w 316"/>
                <a:gd name="T3" fmla="*/ 45 h 83"/>
                <a:gd name="T4" fmla="*/ 217 w 316"/>
                <a:gd name="T5" fmla="*/ 68 h 83"/>
                <a:gd name="T6" fmla="*/ 316 w 316"/>
                <a:gd name="T7" fmla="*/ 78 h 83"/>
                <a:gd name="T8" fmla="*/ 316 w 316"/>
                <a:gd name="T9" fmla="*/ 83 h 83"/>
                <a:gd name="T10" fmla="*/ 217 w 316"/>
                <a:gd name="T11" fmla="*/ 75 h 83"/>
                <a:gd name="T12" fmla="*/ 110 w 316"/>
                <a:gd name="T13" fmla="*/ 56 h 83"/>
                <a:gd name="T14" fmla="*/ 0 w 316"/>
                <a:gd name="T15" fmla="*/ 18 h 83"/>
                <a:gd name="T16" fmla="*/ 0 w 316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83">
                  <a:moveTo>
                    <a:pt x="0" y="0"/>
                  </a:moveTo>
                  <a:cubicBezTo>
                    <a:pt x="0" y="0"/>
                    <a:pt x="65" y="27"/>
                    <a:pt x="110" y="45"/>
                  </a:cubicBezTo>
                  <a:cubicBezTo>
                    <a:pt x="155" y="63"/>
                    <a:pt x="190" y="65"/>
                    <a:pt x="217" y="68"/>
                  </a:cubicBezTo>
                  <a:cubicBezTo>
                    <a:pt x="229" y="69"/>
                    <a:pt x="316" y="78"/>
                    <a:pt x="316" y="78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6" y="83"/>
                    <a:pt x="264" y="79"/>
                    <a:pt x="217" y="75"/>
                  </a:cubicBezTo>
                  <a:cubicBezTo>
                    <a:pt x="169" y="71"/>
                    <a:pt x="149" y="69"/>
                    <a:pt x="110" y="56"/>
                  </a:cubicBezTo>
                  <a:cubicBezTo>
                    <a:pt x="71" y="43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119"/>
            <p:cNvSpPr>
              <a:spLocks noChangeAspect="1"/>
            </p:cNvSpPr>
            <p:nvPr userDrawn="1"/>
          </p:nvSpPr>
          <p:spPr bwMode="auto">
            <a:xfrm>
              <a:off x="7635" y="2095"/>
              <a:ext cx="747" cy="149"/>
            </a:xfrm>
            <a:custGeom>
              <a:avLst/>
              <a:gdLst>
                <a:gd name="T0" fmla="*/ 0 w 316"/>
                <a:gd name="T1" fmla="*/ 0 h 63"/>
                <a:gd name="T2" fmla="*/ 110 w 316"/>
                <a:gd name="T3" fmla="*/ 32 h 63"/>
                <a:gd name="T4" fmla="*/ 217 w 316"/>
                <a:gd name="T5" fmla="*/ 50 h 63"/>
                <a:gd name="T6" fmla="*/ 316 w 316"/>
                <a:gd name="T7" fmla="*/ 58 h 63"/>
                <a:gd name="T8" fmla="*/ 316 w 316"/>
                <a:gd name="T9" fmla="*/ 63 h 63"/>
                <a:gd name="T10" fmla="*/ 216 w 316"/>
                <a:gd name="T11" fmla="*/ 56 h 63"/>
                <a:gd name="T12" fmla="*/ 110 w 316"/>
                <a:gd name="T13" fmla="*/ 43 h 63"/>
                <a:gd name="T14" fmla="*/ 0 w 316"/>
                <a:gd name="T15" fmla="*/ 18 h 63"/>
                <a:gd name="T16" fmla="*/ 0 w 3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63">
                  <a:moveTo>
                    <a:pt x="0" y="0"/>
                  </a:moveTo>
                  <a:cubicBezTo>
                    <a:pt x="0" y="0"/>
                    <a:pt x="65" y="21"/>
                    <a:pt x="110" y="32"/>
                  </a:cubicBezTo>
                  <a:cubicBezTo>
                    <a:pt x="155" y="44"/>
                    <a:pt x="196" y="49"/>
                    <a:pt x="217" y="50"/>
                  </a:cubicBezTo>
                  <a:cubicBezTo>
                    <a:pt x="237" y="52"/>
                    <a:pt x="316" y="58"/>
                    <a:pt x="316" y="58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271" y="60"/>
                    <a:pt x="216" y="56"/>
                  </a:cubicBezTo>
                  <a:cubicBezTo>
                    <a:pt x="172" y="53"/>
                    <a:pt x="136" y="49"/>
                    <a:pt x="110" y="43"/>
                  </a:cubicBezTo>
                  <a:cubicBezTo>
                    <a:pt x="81" y="37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120"/>
            <p:cNvSpPr>
              <a:spLocks noChangeAspect="1"/>
            </p:cNvSpPr>
            <p:nvPr userDrawn="1"/>
          </p:nvSpPr>
          <p:spPr bwMode="auto">
            <a:xfrm>
              <a:off x="7635" y="2195"/>
              <a:ext cx="747" cy="99"/>
            </a:xfrm>
            <a:custGeom>
              <a:avLst/>
              <a:gdLst>
                <a:gd name="T0" fmla="*/ 0 w 316"/>
                <a:gd name="T1" fmla="*/ 0 h 42"/>
                <a:gd name="T2" fmla="*/ 110 w 316"/>
                <a:gd name="T3" fmla="*/ 19 h 42"/>
                <a:gd name="T4" fmla="*/ 216 w 316"/>
                <a:gd name="T5" fmla="*/ 31 h 42"/>
                <a:gd name="T6" fmla="*/ 316 w 316"/>
                <a:gd name="T7" fmla="*/ 37 h 42"/>
                <a:gd name="T8" fmla="*/ 316 w 316"/>
                <a:gd name="T9" fmla="*/ 42 h 42"/>
                <a:gd name="T10" fmla="*/ 216 w 316"/>
                <a:gd name="T11" fmla="*/ 37 h 42"/>
                <a:gd name="T12" fmla="*/ 110 w 316"/>
                <a:gd name="T13" fmla="*/ 30 h 42"/>
                <a:gd name="T14" fmla="*/ 0 w 316"/>
                <a:gd name="T15" fmla="*/ 17 h 42"/>
                <a:gd name="T16" fmla="*/ 0 w 31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42">
                  <a:moveTo>
                    <a:pt x="0" y="0"/>
                  </a:moveTo>
                  <a:cubicBezTo>
                    <a:pt x="0" y="0"/>
                    <a:pt x="53" y="9"/>
                    <a:pt x="110" y="19"/>
                  </a:cubicBezTo>
                  <a:cubicBezTo>
                    <a:pt x="153" y="26"/>
                    <a:pt x="210" y="30"/>
                    <a:pt x="216" y="31"/>
                  </a:cubicBezTo>
                  <a:cubicBezTo>
                    <a:pt x="223" y="31"/>
                    <a:pt x="316" y="37"/>
                    <a:pt x="316" y="37"/>
                  </a:cubicBezTo>
                  <a:cubicBezTo>
                    <a:pt x="316" y="42"/>
                    <a:pt x="316" y="42"/>
                    <a:pt x="316" y="42"/>
                  </a:cubicBezTo>
                  <a:cubicBezTo>
                    <a:pt x="316" y="42"/>
                    <a:pt x="256" y="39"/>
                    <a:pt x="216" y="37"/>
                  </a:cubicBezTo>
                  <a:cubicBezTo>
                    <a:pt x="175" y="35"/>
                    <a:pt x="133" y="32"/>
                    <a:pt x="110" y="30"/>
                  </a:cubicBezTo>
                  <a:cubicBezTo>
                    <a:pt x="57" y="24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121"/>
            <p:cNvSpPr>
              <a:spLocks noChangeAspect="1"/>
            </p:cNvSpPr>
            <p:nvPr userDrawn="1"/>
          </p:nvSpPr>
          <p:spPr bwMode="auto">
            <a:xfrm>
              <a:off x="7635" y="2298"/>
              <a:ext cx="747" cy="38"/>
            </a:xfrm>
            <a:custGeom>
              <a:avLst/>
              <a:gdLst>
                <a:gd name="T0" fmla="*/ 0 w 316"/>
                <a:gd name="T1" fmla="*/ 0 h 16"/>
                <a:gd name="T2" fmla="*/ 110 w 316"/>
                <a:gd name="T3" fmla="*/ 3 h 16"/>
                <a:gd name="T4" fmla="*/ 316 w 316"/>
                <a:gd name="T5" fmla="*/ 11 h 16"/>
                <a:gd name="T6" fmla="*/ 316 w 316"/>
                <a:gd name="T7" fmla="*/ 16 h 16"/>
                <a:gd name="T8" fmla="*/ 0 w 316"/>
                <a:gd name="T9" fmla="*/ 16 h 16"/>
                <a:gd name="T10" fmla="*/ 0 w 3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16">
                  <a:moveTo>
                    <a:pt x="0" y="0"/>
                  </a:moveTo>
                  <a:cubicBezTo>
                    <a:pt x="0" y="0"/>
                    <a:pt x="84" y="3"/>
                    <a:pt x="110" y="3"/>
                  </a:cubicBezTo>
                  <a:cubicBezTo>
                    <a:pt x="136" y="4"/>
                    <a:pt x="316" y="11"/>
                    <a:pt x="316" y="11"/>
                  </a:cubicBezTo>
                  <a:cubicBezTo>
                    <a:pt x="316" y="16"/>
                    <a:pt x="316" y="16"/>
                    <a:pt x="316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Freeform 122"/>
            <p:cNvSpPr>
              <a:spLocks noChangeAspect="1"/>
            </p:cNvSpPr>
            <p:nvPr userDrawn="1"/>
          </p:nvSpPr>
          <p:spPr bwMode="auto">
            <a:xfrm>
              <a:off x="7635" y="1203"/>
              <a:ext cx="747" cy="578"/>
            </a:xfrm>
            <a:custGeom>
              <a:avLst/>
              <a:gdLst>
                <a:gd name="T0" fmla="*/ 216 w 316"/>
                <a:gd name="T1" fmla="*/ 221 h 245"/>
                <a:gd name="T2" fmla="*/ 110 w 316"/>
                <a:gd name="T3" fmla="*/ 159 h 245"/>
                <a:gd name="T4" fmla="*/ 0 w 316"/>
                <a:gd name="T5" fmla="*/ 0 h 245"/>
                <a:gd name="T6" fmla="*/ 0 w 316"/>
                <a:gd name="T7" fmla="*/ 32 h 245"/>
                <a:gd name="T8" fmla="*/ 110 w 316"/>
                <a:gd name="T9" fmla="*/ 175 h 245"/>
                <a:gd name="T10" fmla="*/ 216 w 316"/>
                <a:gd name="T11" fmla="*/ 225 h 245"/>
                <a:gd name="T12" fmla="*/ 316 w 316"/>
                <a:gd name="T13" fmla="*/ 245 h 245"/>
                <a:gd name="T14" fmla="*/ 316 w 316"/>
                <a:gd name="T15" fmla="*/ 241 h 245"/>
                <a:gd name="T16" fmla="*/ 216 w 316"/>
                <a:gd name="T17" fmla="*/ 221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45">
                  <a:moveTo>
                    <a:pt x="216" y="221"/>
                  </a:moveTo>
                  <a:cubicBezTo>
                    <a:pt x="140" y="204"/>
                    <a:pt x="122" y="176"/>
                    <a:pt x="110" y="159"/>
                  </a:cubicBezTo>
                  <a:cubicBezTo>
                    <a:pt x="97" y="142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7"/>
                    <a:pt x="87" y="145"/>
                    <a:pt x="110" y="175"/>
                  </a:cubicBezTo>
                  <a:cubicBezTo>
                    <a:pt x="136" y="209"/>
                    <a:pt x="177" y="217"/>
                    <a:pt x="216" y="225"/>
                  </a:cubicBezTo>
                  <a:cubicBezTo>
                    <a:pt x="255" y="234"/>
                    <a:pt x="316" y="245"/>
                    <a:pt x="316" y="245"/>
                  </a:cubicBezTo>
                  <a:cubicBezTo>
                    <a:pt x="316" y="241"/>
                    <a:pt x="316" y="241"/>
                    <a:pt x="316" y="241"/>
                  </a:cubicBezTo>
                  <a:cubicBezTo>
                    <a:pt x="316" y="241"/>
                    <a:pt x="236" y="225"/>
                    <a:pt x="216" y="22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123"/>
            <p:cNvSpPr>
              <a:spLocks noChangeAspect="1"/>
            </p:cNvSpPr>
            <p:nvPr userDrawn="1"/>
          </p:nvSpPr>
          <p:spPr bwMode="auto">
            <a:xfrm>
              <a:off x="7635" y="1302"/>
              <a:ext cx="747" cy="531"/>
            </a:xfrm>
            <a:custGeom>
              <a:avLst/>
              <a:gdLst>
                <a:gd name="T0" fmla="*/ 216 w 316"/>
                <a:gd name="T1" fmla="*/ 201 h 225"/>
                <a:gd name="T2" fmla="*/ 110 w 316"/>
                <a:gd name="T3" fmla="*/ 145 h 225"/>
                <a:gd name="T4" fmla="*/ 0 w 316"/>
                <a:gd name="T5" fmla="*/ 0 h 225"/>
                <a:gd name="T6" fmla="*/ 0 w 316"/>
                <a:gd name="T7" fmla="*/ 31 h 225"/>
                <a:gd name="T8" fmla="*/ 110 w 316"/>
                <a:gd name="T9" fmla="*/ 160 h 225"/>
                <a:gd name="T10" fmla="*/ 216 w 316"/>
                <a:gd name="T11" fmla="*/ 206 h 225"/>
                <a:gd name="T12" fmla="*/ 316 w 316"/>
                <a:gd name="T13" fmla="*/ 225 h 225"/>
                <a:gd name="T14" fmla="*/ 316 w 316"/>
                <a:gd name="T15" fmla="*/ 220 h 225"/>
                <a:gd name="T16" fmla="*/ 216 w 316"/>
                <a:gd name="T17" fmla="*/ 201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25">
                  <a:moveTo>
                    <a:pt x="216" y="201"/>
                  </a:moveTo>
                  <a:cubicBezTo>
                    <a:pt x="153" y="189"/>
                    <a:pt x="128" y="169"/>
                    <a:pt x="110" y="145"/>
                  </a:cubicBezTo>
                  <a:cubicBezTo>
                    <a:pt x="91" y="121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5"/>
                    <a:pt x="87" y="134"/>
                    <a:pt x="110" y="160"/>
                  </a:cubicBezTo>
                  <a:cubicBezTo>
                    <a:pt x="136" y="190"/>
                    <a:pt x="172" y="198"/>
                    <a:pt x="216" y="206"/>
                  </a:cubicBezTo>
                  <a:cubicBezTo>
                    <a:pt x="261" y="214"/>
                    <a:pt x="316" y="225"/>
                    <a:pt x="316" y="225"/>
                  </a:cubicBezTo>
                  <a:cubicBezTo>
                    <a:pt x="316" y="220"/>
                    <a:pt x="316" y="220"/>
                    <a:pt x="316" y="220"/>
                  </a:cubicBezTo>
                  <a:cubicBezTo>
                    <a:pt x="316" y="220"/>
                    <a:pt x="253" y="208"/>
                    <a:pt x="216" y="20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124"/>
            <p:cNvSpPr>
              <a:spLocks noChangeAspect="1"/>
            </p:cNvSpPr>
            <p:nvPr userDrawn="1"/>
          </p:nvSpPr>
          <p:spPr bwMode="auto">
            <a:xfrm>
              <a:off x="7635" y="1401"/>
              <a:ext cx="747" cy="484"/>
            </a:xfrm>
            <a:custGeom>
              <a:avLst/>
              <a:gdLst>
                <a:gd name="T0" fmla="*/ 216 w 316"/>
                <a:gd name="T1" fmla="*/ 182 h 205"/>
                <a:gd name="T2" fmla="*/ 110 w 316"/>
                <a:gd name="T3" fmla="*/ 129 h 205"/>
                <a:gd name="T4" fmla="*/ 0 w 316"/>
                <a:gd name="T5" fmla="*/ 0 h 205"/>
                <a:gd name="T6" fmla="*/ 0 w 316"/>
                <a:gd name="T7" fmla="*/ 28 h 205"/>
                <a:gd name="T8" fmla="*/ 110 w 316"/>
                <a:gd name="T9" fmla="*/ 143 h 205"/>
                <a:gd name="T10" fmla="*/ 216 w 316"/>
                <a:gd name="T11" fmla="*/ 187 h 205"/>
                <a:gd name="T12" fmla="*/ 316 w 316"/>
                <a:gd name="T13" fmla="*/ 205 h 205"/>
                <a:gd name="T14" fmla="*/ 316 w 316"/>
                <a:gd name="T15" fmla="*/ 201 h 205"/>
                <a:gd name="T16" fmla="*/ 216 w 316"/>
                <a:gd name="T17" fmla="*/ 182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05">
                  <a:moveTo>
                    <a:pt x="216" y="182"/>
                  </a:moveTo>
                  <a:cubicBezTo>
                    <a:pt x="151" y="170"/>
                    <a:pt x="138" y="159"/>
                    <a:pt x="110" y="129"/>
                  </a:cubicBezTo>
                  <a:cubicBezTo>
                    <a:pt x="92" y="110"/>
                    <a:pt x="4" y="5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83" y="117"/>
                    <a:pt x="110" y="143"/>
                  </a:cubicBezTo>
                  <a:cubicBezTo>
                    <a:pt x="145" y="178"/>
                    <a:pt x="177" y="180"/>
                    <a:pt x="216" y="187"/>
                  </a:cubicBezTo>
                  <a:cubicBezTo>
                    <a:pt x="255" y="194"/>
                    <a:pt x="316" y="205"/>
                    <a:pt x="316" y="205"/>
                  </a:cubicBezTo>
                  <a:cubicBezTo>
                    <a:pt x="316" y="201"/>
                    <a:pt x="316" y="201"/>
                    <a:pt x="316" y="201"/>
                  </a:cubicBezTo>
                  <a:cubicBezTo>
                    <a:pt x="316" y="201"/>
                    <a:pt x="243" y="187"/>
                    <a:pt x="216" y="18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125"/>
            <p:cNvSpPr>
              <a:spLocks noChangeAspect="1"/>
            </p:cNvSpPr>
            <p:nvPr userDrawn="1"/>
          </p:nvSpPr>
          <p:spPr bwMode="auto">
            <a:xfrm>
              <a:off x="6390" y="1616"/>
              <a:ext cx="1080" cy="720"/>
            </a:xfrm>
            <a:custGeom>
              <a:avLst/>
              <a:gdLst>
                <a:gd name="T0" fmla="*/ 1080 w 1080"/>
                <a:gd name="T1" fmla="*/ 720 h 720"/>
                <a:gd name="T2" fmla="*/ 1080 w 1080"/>
                <a:gd name="T3" fmla="*/ 0 h 720"/>
                <a:gd name="T4" fmla="*/ 0 w 1080"/>
                <a:gd name="T5" fmla="*/ 0 h 720"/>
                <a:gd name="T6" fmla="*/ 0 w 1080"/>
                <a:gd name="T7" fmla="*/ 720 h 720"/>
                <a:gd name="T8" fmla="*/ 1080 w 1080"/>
                <a:gd name="T9" fmla="*/ 720 h 720"/>
                <a:gd name="T10" fmla="*/ 1080 w 1080"/>
                <a:gd name="T11" fmla="*/ 720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0" h="720">
                  <a:moveTo>
                    <a:pt x="1080" y="720"/>
                  </a:moveTo>
                  <a:lnTo>
                    <a:pt x="1080" y="0"/>
                  </a:lnTo>
                  <a:lnTo>
                    <a:pt x="0" y="0"/>
                  </a:lnTo>
                  <a:lnTo>
                    <a:pt x="0" y="720"/>
                  </a:lnTo>
                  <a:lnTo>
                    <a:pt x="1080" y="7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126"/>
            <p:cNvSpPr>
              <a:spLocks noChangeAspect="1"/>
            </p:cNvSpPr>
            <p:nvPr userDrawn="1"/>
          </p:nvSpPr>
          <p:spPr bwMode="auto">
            <a:xfrm>
              <a:off x="6882" y="1682"/>
              <a:ext cx="99" cy="97"/>
            </a:xfrm>
            <a:custGeom>
              <a:avLst/>
              <a:gdLst>
                <a:gd name="T0" fmla="*/ 61 w 99"/>
                <a:gd name="T1" fmla="*/ 35 h 97"/>
                <a:gd name="T2" fmla="*/ 99 w 99"/>
                <a:gd name="T3" fmla="*/ 35 h 97"/>
                <a:gd name="T4" fmla="*/ 68 w 99"/>
                <a:gd name="T5" fmla="*/ 59 h 97"/>
                <a:gd name="T6" fmla="*/ 80 w 99"/>
                <a:gd name="T7" fmla="*/ 97 h 97"/>
                <a:gd name="T8" fmla="*/ 49 w 99"/>
                <a:gd name="T9" fmla="*/ 73 h 97"/>
                <a:gd name="T10" fmla="*/ 19 w 99"/>
                <a:gd name="T11" fmla="*/ 97 h 97"/>
                <a:gd name="T12" fmla="*/ 30 w 99"/>
                <a:gd name="T13" fmla="*/ 59 h 97"/>
                <a:gd name="T14" fmla="*/ 0 w 99"/>
                <a:gd name="T15" fmla="*/ 35 h 97"/>
                <a:gd name="T16" fmla="*/ 37 w 99"/>
                <a:gd name="T17" fmla="*/ 35 h 97"/>
                <a:gd name="T18" fmla="*/ 49 w 99"/>
                <a:gd name="T19" fmla="*/ 0 h 97"/>
                <a:gd name="T20" fmla="*/ 61 w 99"/>
                <a:gd name="T21" fmla="*/ 35 h 97"/>
                <a:gd name="T22" fmla="*/ 61 w 99"/>
                <a:gd name="T23" fmla="*/ 35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97">
                  <a:moveTo>
                    <a:pt x="61" y="35"/>
                  </a:moveTo>
                  <a:lnTo>
                    <a:pt x="99" y="35"/>
                  </a:lnTo>
                  <a:lnTo>
                    <a:pt x="68" y="59"/>
                  </a:lnTo>
                  <a:lnTo>
                    <a:pt x="80" y="97"/>
                  </a:lnTo>
                  <a:lnTo>
                    <a:pt x="49" y="73"/>
                  </a:lnTo>
                  <a:lnTo>
                    <a:pt x="19" y="97"/>
                  </a:lnTo>
                  <a:lnTo>
                    <a:pt x="30" y="59"/>
                  </a:lnTo>
                  <a:lnTo>
                    <a:pt x="0" y="35"/>
                  </a:lnTo>
                  <a:lnTo>
                    <a:pt x="37" y="35"/>
                  </a:lnTo>
                  <a:lnTo>
                    <a:pt x="49" y="0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127"/>
            <p:cNvSpPr>
              <a:spLocks noChangeAspect="1"/>
            </p:cNvSpPr>
            <p:nvPr userDrawn="1"/>
          </p:nvSpPr>
          <p:spPr bwMode="auto">
            <a:xfrm>
              <a:off x="6884" y="2164"/>
              <a:ext cx="97" cy="94"/>
            </a:xfrm>
            <a:custGeom>
              <a:avLst/>
              <a:gdLst>
                <a:gd name="T0" fmla="*/ 59 w 97"/>
                <a:gd name="T1" fmla="*/ 35 h 94"/>
                <a:gd name="T2" fmla="*/ 97 w 97"/>
                <a:gd name="T3" fmla="*/ 35 h 94"/>
                <a:gd name="T4" fmla="*/ 66 w 97"/>
                <a:gd name="T5" fmla="*/ 57 h 94"/>
                <a:gd name="T6" fmla="*/ 78 w 97"/>
                <a:gd name="T7" fmla="*/ 94 h 94"/>
                <a:gd name="T8" fmla="*/ 50 w 97"/>
                <a:gd name="T9" fmla="*/ 71 h 94"/>
                <a:gd name="T10" fmla="*/ 19 w 97"/>
                <a:gd name="T11" fmla="*/ 94 h 94"/>
                <a:gd name="T12" fmla="*/ 31 w 97"/>
                <a:gd name="T13" fmla="*/ 57 h 94"/>
                <a:gd name="T14" fmla="*/ 0 w 97"/>
                <a:gd name="T15" fmla="*/ 35 h 94"/>
                <a:gd name="T16" fmla="*/ 38 w 97"/>
                <a:gd name="T17" fmla="*/ 35 h 94"/>
                <a:gd name="T18" fmla="*/ 50 w 97"/>
                <a:gd name="T19" fmla="*/ 0 h 94"/>
                <a:gd name="T20" fmla="*/ 59 w 97"/>
                <a:gd name="T21" fmla="*/ 35 h 94"/>
                <a:gd name="T22" fmla="*/ 59 w 97"/>
                <a:gd name="T23" fmla="*/ 35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4">
                  <a:moveTo>
                    <a:pt x="59" y="35"/>
                  </a:moveTo>
                  <a:lnTo>
                    <a:pt x="97" y="35"/>
                  </a:lnTo>
                  <a:lnTo>
                    <a:pt x="66" y="57"/>
                  </a:lnTo>
                  <a:lnTo>
                    <a:pt x="78" y="94"/>
                  </a:lnTo>
                  <a:lnTo>
                    <a:pt x="50" y="71"/>
                  </a:lnTo>
                  <a:lnTo>
                    <a:pt x="19" y="94"/>
                  </a:lnTo>
                  <a:lnTo>
                    <a:pt x="31" y="57"/>
                  </a:lnTo>
                  <a:lnTo>
                    <a:pt x="0" y="35"/>
                  </a:lnTo>
                  <a:lnTo>
                    <a:pt x="38" y="35"/>
                  </a:lnTo>
                  <a:lnTo>
                    <a:pt x="50" y="0"/>
                  </a:lnTo>
                  <a:lnTo>
                    <a:pt x="59" y="3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128"/>
            <p:cNvSpPr>
              <a:spLocks noChangeAspect="1"/>
            </p:cNvSpPr>
            <p:nvPr userDrawn="1"/>
          </p:nvSpPr>
          <p:spPr bwMode="auto">
            <a:xfrm>
              <a:off x="7002" y="2131"/>
              <a:ext cx="99" cy="94"/>
            </a:xfrm>
            <a:custGeom>
              <a:avLst/>
              <a:gdLst>
                <a:gd name="T0" fmla="*/ 62 w 99"/>
                <a:gd name="T1" fmla="*/ 35 h 94"/>
                <a:gd name="T2" fmla="*/ 99 w 99"/>
                <a:gd name="T3" fmla="*/ 35 h 94"/>
                <a:gd name="T4" fmla="*/ 69 w 99"/>
                <a:gd name="T5" fmla="*/ 59 h 94"/>
                <a:gd name="T6" fmla="*/ 80 w 99"/>
                <a:gd name="T7" fmla="*/ 94 h 94"/>
                <a:gd name="T8" fmla="*/ 50 w 99"/>
                <a:gd name="T9" fmla="*/ 73 h 94"/>
                <a:gd name="T10" fmla="*/ 19 w 99"/>
                <a:gd name="T11" fmla="*/ 94 h 94"/>
                <a:gd name="T12" fmla="*/ 31 w 99"/>
                <a:gd name="T13" fmla="*/ 59 h 94"/>
                <a:gd name="T14" fmla="*/ 0 w 99"/>
                <a:gd name="T15" fmla="*/ 35 h 94"/>
                <a:gd name="T16" fmla="*/ 38 w 99"/>
                <a:gd name="T17" fmla="*/ 35 h 94"/>
                <a:gd name="T18" fmla="*/ 50 w 99"/>
                <a:gd name="T19" fmla="*/ 0 h 94"/>
                <a:gd name="T20" fmla="*/ 62 w 99"/>
                <a:gd name="T21" fmla="*/ 35 h 94"/>
                <a:gd name="T22" fmla="*/ 62 w 99"/>
                <a:gd name="T23" fmla="*/ 35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94">
                  <a:moveTo>
                    <a:pt x="62" y="35"/>
                  </a:moveTo>
                  <a:lnTo>
                    <a:pt x="99" y="35"/>
                  </a:lnTo>
                  <a:lnTo>
                    <a:pt x="69" y="59"/>
                  </a:lnTo>
                  <a:lnTo>
                    <a:pt x="80" y="94"/>
                  </a:lnTo>
                  <a:lnTo>
                    <a:pt x="50" y="73"/>
                  </a:lnTo>
                  <a:lnTo>
                    <a:pt x="19" y="94"/>
                  </a:lnTo>
                  <a:lnTo>
                    <a:pt x="31" y="59"/>
                  </a:lnTo>
                  <a:lnTo>
                    <a:pt x="0" y="35"/>
                  </a:lnTo>
                  <a:lnTo>
                    <a:pt x="38" y="35"/>
                  </a:lnTo>
                  <a:lnTo>
                    <a:pt x="50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129"/>
            <p:cNvSpPr>
              <a:spLocks noChangeAspect="1"/>
            </p:cNvSpPr>
            <p:nvPr userDrawn="1"/>
          </p:nvSpPr>
          <p:spPr bwMode="auto">
            <a:xfrm>
              <a:off x="7002" y="1715"/>
              <a:ext cx="99" cy="95"/>
            </a:xfrm>
            <a:custGeom>
              <a:avLst/>
              <a:gdLst>
                <a:gd name="T0" fmla="*/ 62 w 99"/>
                <a:gd name="T1" fmla="*/ 36 h 95"/>
                <a:gd name="T2" fmla="*/ 99 w 99"/>
                <a:gd name="T3" fmla="*/ 36 h 95"/>
                <a:gd name="T4" fmla="*/ 69 w 99"/>
                <a:gd name="T5" fmla="*/ 57 h 95"/>
                <a:gd name="T6" fmla="*/ 80 w 99"/>
                <a:gd name="T7" fmla="*/ 95 h 95"/>
                <a:gd name="T8" fmla="*/ 50 w 99"/>
                <a:gd name="T9" fmla="*/ 71 h 95"/>
                <a:gd name="T10" fmla="*/ 19 w 99"/>
                <a:gd name="T11" fmla="*/ 95 h 95"/>
                <a:gd name="T12" fmla="*/ 31 w 99"/>
                <a:gd name="T13" fmla="*/ 57 h 95"/>
                <a:gd name="T14" fmla="*/ 0 w 99"/>
                <a:gd name="T15" fmla="*/ 36 h 95"/>
                <a:gd name="T16" fmla="*/ 38 w 99"/>
                <a:gd name="T17" fmla="*/ 36 h 95"/>
                <a:gd name="T18" fmla="*/ 50 w 99"/>
                <a:gd name="T19" fmla="*/ 0 h 95"/>
                <a:gd name="T20" fmla="*/ 62 w 99"/>
                <a:gd name="T21" fmla="*/ 36 h 95"/>
                <a:gd name="T22" fmla="*/ 62 w 99"/>
                <a:gd name="T23" fmla="*/ 3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95">
                  <a:moveTo>
                    <a:pt x="62" y="36"/>
                  </a:moveTo>
                  <a:lnTo>
                    <a:pt x="99" y="36"/>
                  </a:lnTo>
                  <a:lnTo>
                    <a:pt x="69" y="57"/>
                  </a:lnTo>
                  <a:lnTo>
                    <a:pt x="80" y="95"/>
                  </a:lnTo>
                  <a:lnTo>
                    <a:pt x="50" y="71"/>
                  </a:lnTo>
                  <a:lnTo>
                    <a:pt x="19" y="95"/>
                  </a:lnTo>
                  <a:lnTo>
                    <a:pt x="31" y="57"/>
                  </a:lnTo>
                  <a:lnTo>
                    <a:pt x="0" y="36"/>
                  </a:lnTo>
                  <a:lnTo>
                    <a:pt x="38" y="36"/>
                  </a:lnTo>
                  <a:lnTo>
                    <a:pt x="50" y="0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130"/>
            <p:cNvSpPr>
              <a:spLocks noChangeAspect="1"/>
            </p:cNvSpPr>
            <p:nvPr userDrawn="1"/>
          </p:nvSpPr>
          <p:spPr bwMode="auto">
            <a:xfrm>
              <a:off x="7092" y="1802"/>
              <a:ext cx="97" cy="95"/>
            </a:xfrm>
            <a:custGeom>
              <a:avLst/>
              <a:gdLst>
                <a:gd name="T0" fmla="*/ 59 w 97"/>
                <a:gd name="T1" fmla="*/ 36 h 95"/>
                <a:gd name="T2" fmla="*/ 97 w 97"/>
                <a:gd name="T3" fmla="*/ 36 h 95"/>
                <a:gd name="T4" fmla="*/ 66 w 97"/>
                <a:gd name="T5" fmla="*/ 60 h 95"/>
                <a:gd name="T6" fmla="*/ 78 w 97"/>
                <a:gd name="T7" fmla="*/ 95 h 95"/>
                <a:gd name="T8" fmla="*/ 47 w 97"/>
                <a:gd name="T9" fmla="*/ 74 h 95"/>
                <a:gd name="T10" fmla="*/ 19 w 97"/>
                <a:gd name="T11" fmla="*/ 95 h 95"/>
                <a:gd name="T12" fmla="*/ 31 w 97"/>
                <a:gd name="T13" fmla="*/ 60 h 95"/>
                <a:gd name="T14" fmla="*/ 0 w 97"/>
                <a:gd name="T15" fmla="*/ 36 h 95"/>
                <a:gd name="T16" fmla="*/ 38 w 97"/>
                <a:gd name="T17" fmla="*/ 36 h 95"/>
                <a:gd name="T18" fmla="*/ 47 w 97"/>
                <a:gd name="T19" fmla="*/ 0 h 95"/>
                <a:gd name="T20" fmla="*/ 59 w 97"/>
                <a:gd name="T21" fmla="*/ 36 h 95"/>
                <a:gd name="T22" fmla="*/ 59 w 97"/>
                <a:gd name="T23" fmla="*/ 3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5">
                  <a:moveTo>
                    <a:pt x="59" y="36"/>
                  </a:moveTo>
                  <a:lnTo>
                    <a:pt x="97" y="36"/>
                  </a:lnTo>
                  <a:lnTo>
                    <a:pt x="66" y="60"/>
                  </a:lnTo>
                  <a:lnTo>
                    <a:pt x="78" y="95"/>
                  </a:lnTo>
                  <a:lnTo>
                    <a:pt x="47" y="74"/>
                  </a:lnTo>
                  <a:lnTo>
                    <a:pt x="19" y="95"/>
                  </a:lnTo>
                  <a:lnTo>
                    <a:pt x="31" y="60"/>
                  </a:lnTo>
                  <a:lnTo>
                    <a:pt x="0" y="36"/>
                  </a:lnTo>
                  <a:lnTo>
                    <a:pt x="38" y="36"/>
                  </a:lnTo>
                  <a:lnTo>
                    <a:pt x="47" y="0"/>
                  </a:lnTo>
                  <a:lnTo>
                    <a:pt x="59" y="3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131"/>
            <p:cNvSpPr>
              <a:spLocks noChangeAspect="1"/>
            </p:cNvSpPr>
            <p:nvPr userDrawn="1"/>
          </p:nvSpPr>
          <p:spPr bwMode="auto">
            <a:xfrm>
              <a:off x="7092" y="2046"/>
              <a:ext cx="97" cy="92"/>
            </a:xfrm>
            <a:custGeom>
              <a:avLst/>
              <a:gdLst>
                <a:gd name="T0" fmla="*/ 59 w 97"/>
                <a:gd name="T1" fmla="*/ 33 h 92"/>
                <a:gd name="T2" fmla="*/ 97 w 97"/>
                <a:gd name="T3" fmla="*/ 33 h 92"/>
                <a:gd name="T4" fmla="*/ 66 w 97"/>
                <a:gd name="T5" fmla="*/ 56 h 92"/>
                <a:gd name="T6" fmla="*/ 78 w 97"/>
                <a:gd name="T7" fmla="*/ 92 h 92"/>
                <a:gd name="T8" fmla="*/ 47 w 97"/>
                <a:gd name="T9" fmla="*/ 71 h 92"/>
                <a:gd name="T10" fmla="*/ 19 w 97"/>
                <a:gd name="T11" fmla="*/ 92 h 92"/>
                <a:gd name="T12" fmla="*/ 31 w 97"/>
                <a:gd name="T13" fmla="*/ 56 h 92"/>
                <a:gd name="T14" fmla="*/ 0 w 97"/>
                <a:gd name="T15" fmla="*/ 33 h 92"/>
                <a:gd name="T16" fmla="*/ 38 w 97"/>
                <a:gd name="T17" fmla="*/ 33 h 92"/>
                <a:gd name="T18" fmla="*/ 47 w 97"/>
                <a:gd name="T19" fmla="*/ 0 h 92"/>
                <a:gd name="T20" fmla="*/ 59 w 97"/>
                <a:gd name="T21" fmla="*/ 33 h 92"/>
                <a:gd name="T22" fmla="*/ 59 w 97"/>
                <a:gd name="T23" fmla="*/ 33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2">
                  <a:moveTo>
                    <a:pt x="59" y="33"/>
                  </a:moveTo>
                  <a:lnTo>
                    <a:pt x="97" y="33"/>
                  </a:lnTo>
                  <a:lnTo>
                    <a:pt x="66" y="56"/>
                  </a:lnTo>
                  <a:lnTo>
                    <a:pt x="78" y="92"/>
                  </a:lnTo>
                  <a:lnTo>
                    <a:pt x="47" y="71"/>
                  </a:lnTo>
                  <a:lnTo>
                    <a:pt x="19" y="92"/>
                  </a:lnTo>
                  <a:lnTo>
                    <a:pt x="31" y="56"/>
                  </a:lnTo>
                  <a:lnTo>
                    <a:pt x="0" y="33"/>
                  </a:lnTo>
                  <a:lnTo>
                    <a:pt x="38" y="33"/>
                  </a:lnTo>
                  <a:lnTo>
                    <a:pt x="47" y="0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132"/>
            <p:cNvSpPr>
              <a:spLocks noChangeAspect="1"/>
            </p:cNvSpPr>
            <p:nvPr userDrawn="1"/>
          </p:nvSpPr>
          <p:spPr bwMode="auto">
            <a:xfrm>
              <a:off x="7125" y="1923"/>
              <a:ext cx="97" cy="92"/>
            </a:xfrm>
            <a:custGeom>
              <a:avLst/>
              <a:gdLst>
                <a:gd name="T0" fmla="*/ 59 w 97"/>
                <a:gd name="T1" fmla="*/ 35 h 92"/>
                <a:gd name="T2" fmla="*/ 97 w 97"/>
                <a:gd name="T3" fmla="*/ 35 h 92"/>
                <a:gd name="T4" fmla="*/ 66 w 97"/>
                <a:gd name="T5" fmla="*/ 57 h 92"/>
                <a:gd name="T6" fmla="*/ 78 w 97"/>
                <a:gd name="T7" fmla="*/ 92 h 92"/>
                <a:gd name="T8" fmla="*/ 47 w 97"/>
                <a:gd name="T9" fmla="*/ 71 h 92"/>
                <a:gd name="T10" fmla="*/ 19 w 97"/>
                <a:gd name="T11" fmla="*/ 92 h 92"/>
                <a:gd name="T12" fmla="*/ 31 w 97"/>
                <a:gd name="T13" fmla="*/ 57 h 92"/>
                <a:gd name="T14" fmla="*/ 0 w 97"/>
                <a:gd name="T15" fmla="*/ 35 h 92"/>
                <a:gd name="T16" fmla="*/ 38 w 97"/>
                <a:gd name="T17" fmla="*/ 35 h 92"/>
                <a:gd name="T18" fmla="*/ 47 w 97"/>
                <a:gd name="T19" fmla="*/ 0 h 92"/>
                <a:gd name="T20" fmla="*/ 59 w 97"/>
                <a:gd name="T21" fmla="*/ 35 h 92"/>
                <a:gd name="T22" fmla="*/ 59 w 97"/>
                <a:gd name="T23" fmla="*/ 35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2">
                  <a:moveTo>
                    <a:pt x="59" y="35"/>
                  </a:moveTo>
                  <a:lnTo>
                    <a:pt x="97" y="35"/>
                  </a:lnTo>
                  <a:lnTo>
                    <a:pt x="66" y="57"/>
                  </a:lnTo>
                  <a:lnTo>
                    <a:pt x="78" y="92"/>
                  </a:lnTo>
                  <a:lnTo>
                    <a:pt x="47" y="71"/>
                  </a:lnTo>
                  <a:lnTo>
                    <a:pt x="19" y="92"/>
                  </a:lnTo>
                  <a:lnTo>
                    <a:pt x="31" y="57"/>
                  </a:lnTo>
                  <a:lnTo>
                    <a:pt x="0" y="35"/>
                  </a:lnTo>
                  <a:lnTo>
                    <a:pt x="38" y="35"/>
                  </a:lnTo>
                  <a:lnTo>
                    <a:pt x="47" y="0"/>
                  </a:lnTo>
                  <a:lnTo>
                    <a:pt x="59" y="3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133"/>
            <p:cNvSpPr>
              <a:spLocks noChangeAspect="1"/>
            </p:cNvSpPr>
            <p:nvPr userDrawn="1"/>
          </p:nvSpPr>
          <p:spPr bwMode="auto">
            <a:xfrm>
              <a:off x="6761" y="1715"/>
              <a:ext cx="97" cy="95"/>
            </a:xfrm>
            <a:custGeom>
              <a:avLst/>
              <a:gdLst>
                <a:gd name="T0" fmla="*/ 59 w 97"/>
                <a:gd name="T1" fmla="*/ 36 h 95"/>
                <a:gd name="T2" fmla="*/ 97 w 97"/>
                <a:gd name="T3" fmla="*/ 36 h 95"/>
                <a:gd name="T4" fmla="*/ 66 w 97"/>
                <a:gd name="T5" fmla="*/ 57 h 95"/>
                <a:gd name="T6" fmla="*/ 78 w 97"/>
                <a:gd name="T7" fmla="*/ 95 h 95"/>
                <a:gd name="T8" fmla="*/ 50 w 97"/>
                <a:gd name="T9" fmla="*/ 71 h 95"/>
                <a:gd name="T10" fmla="*/ 19 w 97"/>
                <a:gd name="T11" fmla="*/ 95 h 95"/>
                <a:gd name="T12" fmla="*/ 31 w 97"/>
                <a:gd name="T13" fmla="*/ 57 h 95"/>
                <a:gd name="T14" fmla="*/ 0 w 97"/>
                <a:gd name="T15" fmla="*/ 36 h 95"/>
                <a:gd name="T16" fmla="*/ 38 w 97"/>
                <a:gd name="T17" fmla="*/ 36 h 95"/>
                <a:gd name="T18" fmla="*/ 50 w 97"/>
                <a:gd name="T19" fmla="*/ 0 h 95"/>
                <a:gd name="T20" fmla="*/ 59 w 97"/>
                <a:gd name="T21" fmla="*/ 36 h 95"/>
                <a:gd name="T22" fmla="*/ 59 w 97"/>
                <a:gd name="T23" fmla="*/ 3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5">
                  <a:moveTo>
                    <a:pt x="59" y="36"/>
                  </a:moveTo>
                  <a:lnTo>
                    <a:pt x="97" y="36"/>
                  </a:lnTo>
                  <a:lnTo>
                    <a:pt x="66" y="57"/>
                  </a:lnTo>
                  <a:lnTo>
                    <a:pt x="78" y="95"/>
                  </a:lnTo>
                  <a:lnTo>
                    <a:pt x="50" y="71"/>
                  </a:lnTo>
                  <a:lnTo>
                    <a:pt x="19" y="95"/>
                  </a:lnTo>
                  <a:lnTo>
                    <a:pt x="31" y="57"/>
                  </a:lnTo>
                  <a:lnTo>
                    <a:pt x="0" y="36"/>
                  </a:lnTo>
                  <a:lnTo>
                    <a:pt x="38" y="36"/>
                  </a:lnTo>
                  <a:lnTo>
                    <a:pt x="50" y="0"/>
                  </a:lnTo>
                  <a:lnTo>
                    <a:pt x="59" y="3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134"/>
            <p:cNvSpPr>
              <a:spLocks noChangeAspect="1"/>
            </p:cNvSpPr>
            <p:nvPr userDrawn="1"/>
          </p:nvSpPr>
          <p:spPr bwMode="auto">
            <a:xfrm>
              <a:off x="6676" y="1802"/>
              <a:ext cx="97" cy="95"/>
            </a:xfrm>
            <a:custGeom>
              <a:avLst/>
              <a:gdLst>
                <a:gd name="T0" fmla="*/ 59 w 97"/>
                <a:gd name="T1" fmla="*/ 36 h 95"/>
                <a:gd name="T2" fmla="*/ 97 w 97"/>
                <a:gd name="T3" fmla="*/ 36 h 95"/>
                <a:gd name="T4" fmla="*/ 66 w 97"/>
                <a:gd name="T5" fmla="*/ 60 h 95"/>
                <a:gd name="T6" fmla="*/ 78 w 97"/>
                <a:gd name="T7" fmla="*/ 95 h 95"/>
                <a:gd name="T8" fmla="*/ 47 w 97"/>
                <a:gd name="T9" fmla="*/ 74 h 95"/>
                <a:gd name="T10" fmla="*/ 19 w 97"/>
                <a:gd name="T11" fmla="*/ 95 h 95"/>
                <a:gd name="T12" fmla="*/ 31 w 97"/>
                <a:gd name="T13" fmla="*/ 60 h 95"/>
                <a:gd name="T14" fmla="*/ 0 w 97"/>
                <a:gd name="T15" fmla="*/ 36 h 95"/>
                <a:gd name="T16" fmla="*/ 36 w 97"/>
                <a:gd name="T17" fmla="*/ 36 h 95"/>
                <a:gd name="T18" fmla="*/ 47 w 97"/>
                <a:gd name="T19" fmla="*/ 0 h 95"/>
                <a:gd name="T20" fmla="*/ 59 w 97"/>
                <a:gd name="T21" fmla="*/ 36 h 95"/>
                <a:gd name="T22" fmla="*/ 59 w 97"/>
                <a:gd name="T23" fmla="*/ 3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5">
                  <a:moveTo>
                    <a:pt x="59" y="36"/>
                  </a:moveTo>
                  <a:lnTo>
                    <a:pt x="97" y="36"/>
                  </a:lnTo>
                  <a:lnTo>
                    <a:pt x="66" y="60"/>
                  </a:lnTo>
                  <a:lnTo>
                    <a:pt x="78" y="95"/>
                  </a:lnTo>
                  <a:lnTo>
                    <a:pt x="47" y="74"/>
                  </a:lnTo>
                  <a:lnTo>
                    <a:pt x="19" y="95"/>
                  </a:lnTo>
                  <a:lnTo>
                    <a:pt x="31" y="6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47" y="0"/>
                  </a:lnTo>
                  <a:lnTo>
                    <a:pt x="59" y="3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135"/>
            <p:cNvSpPr>
              <a:spLocks noChangeAspect="1"/>
            </p:cNvSpPr>
            <p:nvPr userDrawn="1"/>
          </p:nvSpPr>
          <p:spPr bwMode="auto">
            <a:xfrm>
              <a:off x="6643" y="1923"/>
              <a:ext cx="97" cy="92"/>
            </a:xfrm>
            <a:custGeom>
              <a:avLst/>
              <a:gdLst>
                <a:gd name="T0" fmla="*/ 59 w 97"/>
                <a:gd name="T1" fmla="*/ 35 h 92"/>
                <a:gd name="T2" fmla="*/ 97 w 97"/>
                <a:gd name="T3" fmla="*/ 35 h 92"/>
                <a:gd name="T4" fmla="*/ 69 w 97"/>
                <a:gd name="T5" fmla="*/ 57 h 92"/>
                <a:gd name="T6" fmla="*/ 80 w 97"/>
                <a:gd name="T7" fmla="*/ 92 h 92"/>
                <a:gd name="T8" fmla="*/ 50 w 97"/>
                <a:gd name="T9" fmla="*/ 71 h 92"/>
                <a:gd name="T10" fmla="*/ 19 w 97"/>
                <a:gd name="T11" fmla="*/ 92 h 92"/>
                <a:gd name="T12" fmla="*/ 31 w 97"/>
                <a:gd name="T13" fmla="*/ 57 h 92"/>
                <a:gd name="T14" fmla="*/ 0 w 97"/>
                <a:gd name="T15" fmla="*/ 35 h 92"/>
                <a:gd name="T16" fmla="*/ 38 w 97"/>
                <a:gd name="T17" fmla="*/ 35 h 92"/>
                <a:gd name="T18" fmla="*/ 50 w 97"/>
                <a:gd name="T19" fmla="*/ 0 h 92"/>
                <a:gd name="T20" fmla="*/ 59 w 97"/>
                <a:gd name="T21" fmla="*/ 35 h 92"/>
                <a:gd name="T22" fmla="*/ 59 w 97"/>
                <a:gd name="T23" fmla="*/ 35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2">
                  <a:moveTo>
                    <a:pt x="59" y="35"/>
                  </a:moveTo>
                  <a:lnTo>
                    <a:pt x="97" y="35"/>
                  </a:lnTo>
                  <a:lnTo>
                    <a:pt x="69" y="57"/>
                  </a:lnTo>
                  <a:lnTo>
                    <a:pt x="80" y="92"/>
                  </a:lnTo>
                  <a:lnTo>
                    <a:pt x="50" y="71"/>
                  </a:lnTo>
                  <a:lnTo>
                    <a:pt x="19" y="92"/>
                  </a:lnTo>
                  <a:lnTo>
                    <a:pt x="31" y="57"/>
                  </a:lnTo>
                  <a:lnTo>
                    <a:pt x="0" y="35"/>
                  </a:lnTo>
                  <a:lnTo>
                    <a:pt x="38" y="35"/>
                  </a:lnTo>
                  <a:lnTo>
                    <a:pt x="50" y="0"/>
                  </a:lnTo>
                  <a:lnTo>
                    <a:pt x="59" y="3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Freeform 136"/>
            <p:cNvSpPr>
              <a:spLocks noChangeAspect="1"/>
            </p:cNvSpPr>
            <p:nvPr userDrawn="1"/>
          </p:nvSpPr>
          <p:spPr bwMode="auto">
            <a:xfrm>
              <a:off x="6676" y="2046"/>
              <a:ext cx="97" cy="92"/>
            </a:xfrm>
            <a:custGeom>
              <a:avLst/>
              <a:gdLst>
                <a:gd name="T0" fmla="*/ 59 w 97"/>
                <a:gd name="T1" fmla="*/ 35 h 92"/>
                <a:gd name="T2" fmla="*/ 97 w 97"/>
                <a:gd name="T3" fmla="*/ 35 h 92"/>
                <a:gd name="T4" fmla="*/ 66 w 97"/>
                <a:gd name="T5" fmla="*/ 56 h 92"/>
                <a:gd name="T6" fmla="*/ 78 w 97"/>
                <a:gd name="T7" fmla="*/ 92 h 92"/>
                <a:gd name="T8" fmla="*/ 47 w 97"/>
                <a:gd name="T9" fmla="*/ 71 h 92"/>
                <a:gd name="T10" fmla="*/ 19 w 97"/>
                <a:gd name="T11" fmla="*/ 92 h 92"/>
                <a:gd name="T12" fmla="*/ 31 w 97"/>
                <a:gd name="T13" fmla="*/ 56 h 92"/>
                <a:gd name="T14" fmla="*/ 0 w 97"/>
                <a:gd name="T15" fmla="*/ 35 h 92"/>
                <a:gd name="T16" fmla="*/ 36 w 97"/>
                <a:gd name="T17" fmla="*/ 35 h 92"/>
                <a:gd name="T18" fmla="*/ 47 w 97"/>
                <a:gd name="T19" fmla="*/ 0 h 92"/>
                <a:gd name="T20" fmla="*/ 59 w 97"/>
                <a:gd name="T21" fmla="*/ 35 h 92"/>
                <a:gd name="T22" fmla="*/ 59 w 97"/>
                <a:gd name="T23" fmla="*/ 35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2">
                  <a:moveTo>
                    <a:pt x="59" y="35"/>
                  </a:moveTo>
                  <a:lnTo>
                    <a:pt x="97" y="35"/>
                  </a:lnTo>
                  <a:lnTo>
                    <a:pt x="66" y="56"/>
                  </a:lnTo>
                  <a:lnTo>
                    <a:pt x="78" y="92"/>
                  </a:lnTo>
                  <a:lnTo>
                    <a:pt x="47" y="71"/>
                  </a:lnTo>
                  <a:lnTo>
                    <a:pt x="19" y="92"/>
                  </a:lnTo>
                  <a:lnTo>
                    <a:pt x="31" y="56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47" y="0"/>
                  </a:lnTo>
                  <a:lnTo>
                    <a:pt x="59" y="3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5" name="Freeform 137"/>
            <p:cNvSpPr>
              <a:spLocks noChangeAspect="1"/>
            </p:cNvSpPr>
            <p:nvPr userDrawn="1"/>
          </p:nvSpPr>
          <p:spPr bwMode="auto">
            <a:xfrm>
              <a:off x="6763" y="2133"/>
              <a:ext cx="97" cy="92"/>
            </a:xfrm>
            <a:custGeom>
              <a:avLst/>
              <a:gdLst>
                <a:gd name="T0" fmla="*/ 60 w 97"/>
                <a:gd name="T1" fmla="*/ 33 h 92"/>
                <a:gd name="T2" fmla="*/ 97 w 97"/>
                <a:gd name="T3" fmla="*/ 33 h 92"/>
                <a:gd name="T4" fmla="*/ 67 w 97"/>
                <a:gd name="T5" fmla="*/ 57 h 92"/>
                <a:gd name="T6" fmla="*/ 78 w 97"/>
                <a:gd name="T7" fmla="*/ 92 h 92"/>
                <a:gd name="T8" fmla="*/ 48 w 97"/>
                <a:gd name="T9" fmla="*/ 71 h 92"/>
                <a:gd name="T10" fmla="*/ 17 w 97"/>
                <a:gd name="T11" fmla="*/ 92 h 92"/>
                <a:gd name="T12" fmla="*/ 29 w 97"/>
                <a:gd name="T13" fmla="*/ 57 h 92"/>
                <a:gd name="T14" fmla="*/ 0 w 97"/>
                <a:gd name="T15" fmla="*/ 33 h 92"/>
                <a:gd name="T16" fmla="*/ 36 w 97"/>
                <a:gd name="T17" fmla="*/ 33 h 92"/>
                <a:gd name="T18" fmla="*/ 48 w 97"/>
                <a:gd name="T19" fmla="*/ 0 h 92"/>
                <a:gd name="T20" fmla="*/ 60 w 97"/>
                <a:gd name="T21" fmla="*/ 33 h 92"/>
                <a:gd name="T22" fmla="*/ 60 w 97"/>
                <a:gd name="T23" fmla="*/ 33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2">
                  <a:moveTo>
                    <a:pt x="60" y="33"/>
                  </a:moveTo>
                  <a:lnTo>
                    <a:pt x="97" y="33"/>
                  </a:lnTo>
                  <a:lnTo>
                    <a:pt x="67" y="57"/>
                  </a:lnTo>
                  <a:lnTo>
                    <a:pt x="78" y="92"/>
                  </a:lnTo>
                  <a:lnTo>
                    <a:pt x="48" y="71"/>
                  </a:lnTo>
                  <a:lnTo>
                    <a:pt x="17" y="92"/>
                  </a:lnTo>
                  <a:lnTo>
                    <a:pt x="29" y="57"/>
                  </a:lnTo>
                  <a:lnTo>
                    <a:pt x="0" y="33"/>
                  </a:lnTo>
                  <a:lnTo>
                    <a:pt x="36" y="33"/>
                  </a:lnTo>
                  <a:lnTo>
                    <a:pt x="48" y="0"/>
                  </a:lnTo>
                  <a:lnTo>
                    <a:pt x="60" y="3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809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59338" y="2197101"/>
            <a:ext cx="3816350" cy="14128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1809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4900"/>
            <a:ext cx="3816350" cy="2528888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222412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15788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1"/>
            <a:ext cx="8229600" cy="634083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7"/>
            <a:ext cx="8208144" cy="381635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90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05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11967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5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2492897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2673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6434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190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85754" y="6492876"/>
            <a:ext cx="428625" cy="365125"/>
          </a:xfrm>
          <a:prstGeom prst="rect">
            <a:avLst/>
          </a:prstGeom>
        </p:spPr>
        <p:txBody>
          <a:bodyPr/>
          <a:lstStyle>
            <a:lvl1pPr algn="r" eaLnBrk="1" hangingPunct="1">
              <a:defRPr sz="1200">
                <a:solidFill>
                  <a:srgbClr val="00206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FEEBF1-E0C1-44AA-A5B9-DF3AC540E744}" type="slidenum">
              <a:rPr lang="fr-FR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dirty="0"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509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131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164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4" y="1368001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405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1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4" y="1368000"/>
            <a:ext cx="4103687" cy="504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31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11E9AE90-D6CA-4992-A25A-9C0DA22DA33A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73580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3896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1"/>
            <a:ext cx="8229600" cy="634083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7"/>
            <a:ext cx="8208144" cy="381635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90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9502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11967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5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2492897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1774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36164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8701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85754" y="6492876"/>
            <a:ext cx="428625" cy="365125"/>
          </a:xfrm>
          <a:prstGeom prst="rect">
            <a:avLst/>
          </a:prstGeom>
        </p:spPr>
        <p:txBody>
          <a:bodyPr/>
          <a:lstStyle>
            <a:lvl1pPr algn="r" eaLnBrk="1" hangingPunct="1">
              <a:defRPr sz="1200">
                <a:solidFill>
                  <a:srgbClr val="00206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FEEBF1-E0C1-44AA-A5B9-DF3AC540E744}" type="slidenum">
              <a:rPr lang="fr-FR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dirty="0"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6553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538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04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25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7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0E828468-3EE6-4947-949E-6FE585CDC12C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57132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565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51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902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016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079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519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57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70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87D4-F549-42B2-AAB9-F26771DE8A1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913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648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1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96978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196978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2009BFE1-C2E2-42C3-9CD4-7484916109A9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52076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299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741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82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918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538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029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159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051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2024.11.08.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360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7"/>
            <a:ext cx="6618213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9" y="1286540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76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image" Target="../media/image8.emf"/><Relationship Id="rId3" Type="http://schemas.openxmlformats.org/officeDocument/2006/relationships/slideLayout" Target="../slideLayouts/slideLayout104.xml"/><Relationship Id="rId21" Type="http://schemas.openxmlformats.org/officeDocument/2006/relationships/theme" Target="../theme/theme11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image" Target="../media/image6.emf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image" Target="../media/image4.emf"/><Relationship Id="rId27" Type="http://schemas.openxmlformats.org/officeDocument/2006/relationships/image" Target="../media/image9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1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" y="14290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B18011-20F3-4F62-8190-F95429E05BDD}" type="datetimeFigureOut">
              <a:rPr lang="hu-HU"/>
              <a:pPr>
                <a:defRPr/>
              </a:pPr>
              <a:t>2024.11.08.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4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89D54F-0DD5-4280-A2AD-AFF8C3396D9F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87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2024.11.08.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17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3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</a:pPr>
            <a:endParaRPr lang="de-AT" sz="1500">
              <a:solidFill>
                <a:prstClr val="white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5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7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67942" fontAlgn="auto">
              <a:spcBef>
                <a:spcPts val="0"/>
              </a:spcBef>
              <a:spcAft>
                <a:spcPts val="0"/>
              </a:spcAft>
            </a:pPr>
            <a:r>
              <a:rPr lang="de-AT" sz="1500" spc="50" dirty="0">
                <a:solidFill>
                  <a:srgbClr val="7E93A5"/>
                </a:solidFill>
                <a:latin typeface="Trebuchet MS" pitchFamily="34" charset="0"/>
                <a:cs typeface="Raleway"/>
              </a:rPr>
              <a:t>TAKING </a:t>
            </a:r>
            <a:r>
              <a:rPr lang="de-AT" sz="1500" b="1" spc="50" dirty="0">
                <a:solidFill>
                  <a:srgbClr val="7E93A5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de-AT" sz="1500" spc="50" dirty="0">
                <a:solidFill>
                  <a:srgbClr val="7E93A5"/>
                </a:solidFill>
                <a:latin typeface="Trebuchet MS" pitchFamily="34" charset="0"/>
                <a:cs typeface="Raleway"/>
              </a:rPr>
              <a:t> FORWARD</a:t>
            </a:r>
            <a:endParaRPr lang="id-ID" sz="1500" spc="50" dirty="0">
              <a:solidFill>
                <a:srgbClr val="7E93A5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8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53" y="5353820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76714" y="6154603"/>
            <a:ext cx="561618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</a:pPr>
            <a:fld id="{260E2A6B-A809-4840-BF14-8648BC0BDF87}" type="slidenum">
              <a:rPr lang="id-ID" sz="1200" smtClean="0">
                <a:solidFill>
                  <a:srgbClr val="7E93A5"/>
                </a:solidFill>
                <a:latin typeface="Trebuchet MS" pitchFamily="34" charset="0"/>
                <a:cs typeface="Raleway Light"/>
              </a:rPr>
              <a:pPr algn="ctr" defTabSz="76794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d-ID" sz="1200" dirty="0">
              <a:solidFill>
                <a:srgbClr val="7E93A5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2" y="6154027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7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7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9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9"/>
            <a:ext cx="6588442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315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  <p:sldLayoutId id="2147484189" r:id="rId18"/>
    <p:sldLayoutId id="2147484191" r:id="rId19"/>
    <p:sldLayoutId id="2147484192" r:id="rId20"/>
  </p:sldLayoutIdLst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89397425"/>
              </p:ext>
            </p:extLst>
          </p:nvPr>
        </p:nvGraphicFramePr>
        <p:xfrm>
          <a:off x="0" y="6807656"/>
          <a:ext cx="9144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9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1"/>
            <a:ext cx="8229600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7" y="6528638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fld id="{8F4756C1-1FC7-4D71-B0D7-8887FC1017FC}" type="slidenum">
              <a:rPr lang="en-GB" smtClean="0">
                <a:solidFill>
                  <a:prstClr val="black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8"/>
            <a:ext cx="8229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2742" y="6364291"/>
            <a:ext cx="22431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200" smtClean="0">
                <a:solidFill>
                  <a:srgbClr val="1340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│ </a:t>
            </a:r>
            <a:fld id="{83321229-84D5-41CA-93C0-8B2991DC74A3}" type="slidenum">
              <a:rPr lang="fr-FR" sz="1200" baseline="30000"/>
              <a:pPr>
                <a:defRPr/>
              </a:pPr>
              <a:t>‹#›</a:t>
            </a:fld>
            <a:endParaRPr lang="fr-FR" sz="1200" baseline="30000" dirty="0"/>
          </a:p>
        </p:txBody>
      </p:sp>
      <p:sp>
        <p:nvSpPr>
          <p:cNvPr id="180838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33376"/>
            <a:ext cx="7715250" cy="9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 style</a:t>
            </a:r>
          </a:p>
        </p:txBody>
      </p:sp>
      <p:pic>
        <p:nvPicPr>
          <p:cNvPr id="3077" name="Picture 64" descr="LOGO CE_horizontal_HU_quadr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6145215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0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08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08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08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08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08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838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83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0838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83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0838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83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0838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83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0838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83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083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08388" grpId="0"/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" y="14290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  <a:endParaRPr lang="hu-HU" altLang="hu-HU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  <a:endParaRPr lang="hu-HU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FE23CF-3DF0-476E-B4FA-8F82A9914C7F}" type="datetimeFigureOut">
              <a:rPr lang="hu-HU"/>
              <a:pPr>
                <a:defRPr/>
              </a:pPr>
              <a:t>2024.11.08.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4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3FA309-E409-467A-A892-E9D669379D45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160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86" r:id="rId6"/>
    <p:sldLayoutId id="214748388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0652173"/>
              </p:ext>
            </p:extLst>
          </p:nvPr>
        </p:nvGraphicFramePr>
        <p:xfrm>
          <a:off x="0" y="6807656"/>
          <a:ext cx="9144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9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1"/>
            <a:ext cx="8229600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7" y="6528638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fld id="{8F4756C1-1FC7-4D71-B0D7-8887FC1017FC}" type="slidenum">
              <a:rPr lang="en-GB" smtClean="0">
                <a:solidFill>
                  <a:prstClr val="black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8811253"/>
              </p:ext>
            </p:extLst>
          </p:nvPr>
        </p:nvGraphicFramePr>
        <p:xfrm>
          <a:off x="0" y="6807656"/>
          <a:ext cx="9144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9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1"/>
            <a:ext cx="8229600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7" y="6528638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fld id="{8F4756C1-1FC7-4D71-B0D7-8887FC1017FC}" type="slidenum">
              <a:rPr lang="en-GB" smtClean="0">
                <a:solidFill>
                  <a:prstClr val="black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99500495"/>
              </p:ext>
            </p:extLst>
          </p:nvPr>
        </p:nvGraphicFramePr>
        <p:xfrm>
          <a:off x="0" y="6807656"/>
          <a:ext cx="9144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9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1"/>
            <a:ext cx="8229600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7" y="6528638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fld id="{8F4756C1-1FC7-4D71-B0D7-8887FC1017FC}" type="slidenum">
              <a:rPr lang="en-GB" smtClean="0">
                <a:solidFill>
                  <a:prstClr val="black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9427346"/>
              </p:ext>
            </p:extLst>
          </p:nvPr>
        </p:nvGraphicFramePr>
        <p:xfrm>
          <a:off x="0" y="6807656"/>
          <a:ext cx="9144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9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1"/>
            <a:ext cx="8229600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7" y="6528638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fld id="{8F4756C1-1FC7-4D71-B0D7-8887FC1017FC}" type="slidenum">
              <a:rPr lang="en-GB" smtClean="0">
                <a:solidFill>
                  <a:prstClr val="black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7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1" r:id="rId8"/>
    <p:sldLayoutId id="2147483992" r:id="rId9"/>
    <p:sldLayoutId id="2147483994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/>
        </p:nvGraphicFramePr>
        <p:xfrm>
          <a:off x="0" y="6807656"/>
          <a:ext cx="9144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9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1"/>
            <a:ext cx="8229600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7" y="6528638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fld id="{8F4756C1-1FC7-4D71-B0D7-8887FC1017FC}" type="slidenum">
              <a:rPr lang="en-GB" smtClean="0">
                <a:solidFill>
                  <a:prstClr val="black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7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4" r:id="rId8"/>
    <p:sldLayoutId id="2147484005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B07A5C-5C58-4543-94D9-861C4B95183A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2024.11.08.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A8255C-3529-4CF8-9B66-B72535203687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31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cid:image001.jpg@01DB1352.A69B67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central.eu/document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interreg-central.e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4.xml"/><Relationship Id="rId4" Type="http://schemas.openxmlformats.org/officeDocument/2006/relationships/hyperlink" Target="https://community.interreg-central.eu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archiv2011-2022regionalispolitika.kormany.hu/download/1/48/c2000/Interreg%20Kiadvany%202021.pdf" TargetMode="Externa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30.jpe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Relationship Id="rId4" Type="http://schemas.openxmlformats.org/officeDocument/2006/relationships/hyperlink" Target="https://www.interreg-central.eu/second-call-op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49367" y="1844826"/>
            <a:ext cx="7700392" cy="3639641"/>
          </a:xfrm>
          <a:noFill/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948A54"/>
                </a:solidFill>
                <a:latin typeface="Cambria" pitchFamily="18" charset="0"/>
              </a:rPr>
              <a:t>Az Interreg </a:t>
            </a:r>
            <a:r>
              <a:rPr lang="hu-HU" sz="3200" b="1" dirty="0" err="1" smtClean="0">
                <a:solidFill>
                  <a:srgbClr val="948A54"/>
                </a:solidFill>
                <a:latin typeface="Cambria" pitchFamily="18" charset="0"/>
              </a:rPr>
              <a:t>Central</a:t>
            </a:r>
            <a:r>
              <a:rPr lang="hu-HU" sz="3200" b="1" dirty="0" smtClean="0">
                <a:solidFill>
                  <a:srgbClr val="948A54"/>
                </a:solidFill>
                <a:latin typeface="Cambria" pitchFamily="18" charset="0"/>
              </a:rPr>
              <a:t> </a:t>
            </a:r>
            <a:r>
              <a:rPr lang="hu-HU" sz="3200" b="1" dirty="0" smtClean="0">
                <a:solidFill>
                  <a:srgbClr val="948A54"/>
                </a:solidFill>
                <a:latin typeface="Cambria" pitchFamily="18" charset="0"/>
              </a:rPr>
              <a:t>Europe program</a:t>
            </a:r>
            <a:br>
              <a:rPr lang="hu-HU" sz="3200" b="1" dirty="0" smtClean="0">
                <a:solidFill>
                  <a:srgbClr val="948A54"/>
                </a:solidFill>
                <a:latin typeface="Cambria" pitchFamily="18" charset="0"/>
              </a:rPr>
            </a:br>
            <a:r>
              <a:rPr lang="hu-HU" sz="3200" b="1" dirty="0" smtClean="0">
                <a:solidFill>
                  <a:srgbClr val="948A54"/>
                </a:solidFill>
                <a:latin typeface="Cambria" pitchFamily="18" charset="0"/>
              </a:rPr>
              <a:t>harmadik pályázati felhívása</a:t>
            </a:r>
            <a:r>
              <a:rPr lang="hu-HU" sz="3200" b="1" dirty="0" smtClean="0">
                <a:solidFill>
                  <a:srgbClr val="948A54"/>
                </a:solidFill>
                <a:latin typeface="Cambria" pitchFamily="18" charset="0"/>
              </a:rPr>
              <a:t/>
            </a:r>
            <a:br>
              <a:rPr lang="hu-HU" sz="3200" b="1" dirty="0" smtClean="0">
                <a:solidFill>
                  <a:srgbClr val="948A54"/>
                </a:solidFill>
                <a:latin typeface="Cambria" pitchFamily="18" charset="0"/>
              </a:rPr>
            </a:br>
            <a:r>
              <a:rPr lang="hu-HU" sz="3200" b="1" dirty="0" smtClean="0">
                <a:solidFill>
                  <a:srgbClr val="948A54"/>
                </a:solidFill>
                <a:latin typeface="Cambria" pitchFamily="18" charset="0"/>
              </a:rPr>
              <a:t/>
            </a:r>
            <a:br>
              <a:rPr lang="hu-HU" sz="3200" b="1" dirty="0" smtClean="0">
                <a:solidFill>
                  <a:srgbClr val="948A54"/>
                </a:solidFill>
                <a:latin typeface="Cambria" pitchFamily="18" charset="0"/>
              </a:rPr>
            </a:br>
            <a:r>
              <a:rPr lang="hu-HU" sz="3200" b="1" dirty="0" smtClean="0">
                <a:latin typeface="Cambria" pitchFamily="18" charset="0"/>
              </a:rPr>
              <a:t/>
            </a:r>
            <a:br>
              <a:rPr lang="hu-HU" sz="3200" b="1" dirty="0" smtClean="0">
                <a:latin typeface="Cambria" pitchFamily="18" charset="0"/>
              </a:rPr>
            </a:br>
            <a:r>
              <a:rPr lang="hu-HU" sz="1600" b="1" dirty="0" smtClean="0">
                <a:latin typeface="Cambria" pitchFamily="18" charset="0"/>
              </a:rPr>
              <a:t>Hegyesi Béla, KTM</a:t>
            </a:r>
            <a:br>
              <a:rPr lang="hu-HU" sz="1600" b="1" dirty="0" smtClean="0">
                <a:latin typeface="Cambria" pitchFamily="18" charset="0"/>
              </a:rPr>
            </a:br>
            <a:r>
              <a:rPr lang="hu-HU" sz="1600" b="1" dirty="0" smtClean="0">
                <a:latin typeface="Cambria" pitchFamily="18" charset="0"/>
              </a:rPr>
              <a:t/>
            </a:r>
            <a:br>
              <a:rPr lang="hu-HU" sz="1600" b="1" dirty="0" smtClean="0">
                <a:latin typeface="Cambria" pitchFamily="18" charset="0"/>
              </a:rPr>
            </a:br>
            <a:r>
              <a:rPr lang="hu-HU" sz="1600" b="1" dirty="0" smtClean="0">
                <a:latin typeface="Cambria" pitchFamily="18" charset="0"/>
              </a:rPr>
              <a:t>2024, november 11.</a:t>
            </a:r>
            <a:br>
              <a:rPr lang="hu-HU" sz="1600" b="1" dirty="0" smtClean="0">
                <a:latin typeface="Cambria" pitchFamily="18" charset="0"/>
              </a:rPr>
            </a:br>
            <a:endParaRPr lang="hu-HU" sz="2000" b="1" i="1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0" name="Picture 2" descr="Description: Description: DT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15" y="5859171"/>
            <a:ext cx="1512442" cy="5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31" y="5974917"/>
            <a:ext cx="1481233" cy="34974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4" y="5959088"/>
            <a:ext cx="1385143" cy="35398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5" name="Picture 1" descr="cid:image001.jpg@01DB1352.A69B675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41" y="174039"/>
            <a:ext cx="430907" cy="9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012" y="1412776"/>
            <a:ext cx="387798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KÖZIGAZGATÁSI ÉS TERÜLETFEJLESZTÉSI MINISZTÉRIUM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90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2"/>
            <a:ext cx="9181529" cy="516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093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993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0" b="13108"/>
          <a:stretch/>
        </p:blipFill>
        <p:spPr bwMode="auto">
          <a:xfrm>
            <a:off x="0" y="980728"/>
            <a:ext cx="9144000" cy="50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428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9" b="18652"/>
          <a:stretch/>
        </p:blipFill>
        <p:spPr bwMode="auto">
          <a:xfrm>
            <a:off x="72008" y="980728"/>
            <a:ext cx="9036496" cy="463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736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/>
          <p:cNvSpPr txBox="1"/>
          <p:nvPr/>
        </p:nvSpPr>
        <p:spPr>
          <a:xfrm>
            <a:off x="395536" y="1628800"/>
            <a:ext cx="841192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Az </a:t>
            </a: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Interreg programok is fontosnak tartják 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 </a:t>
            </a: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projektelszámolások egyszerűsítését átalányösszegek 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és </a:t>
            </a: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átalányarányok alkalmazásával.</a:t>
            </a:r>
            <a:endParaRPr lang="hu-HU" sz="2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endParaRPr lang="hu-HU" sz="2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 költségelszámolás egyszerűsítésének területei:</a:t>
            </a:r>
            <a:endParaRPr lang="hu-HU" sz="2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- projekt-előkészítés 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költsége (projekt szintű fix </a:t>
            </a: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összeg: 17,5e EUR)</a:t>
            </a:r>
            <a:endParaRPr lang="hu-HU" sz="2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- irodai 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és adminisztratív költségek (a személyi költségek </a:t>
            </a: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15%-a)</a:t>
            </a:r>
            <a:endParaRPr lang="hu-HU" sz="2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spcBef>
                <a:spcPts val="600"/>
              </a:spcBef>
            </a:pP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- utazási költségek (a személyi költségek országonként meghatározott fix százaléka. A CE esetében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</a:t>
            </a: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AT 4%, 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 5</a:t>
            </a: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%, IT 6%, SK 6%, SI 6%, CZ 7%, 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HU 8%, </a:t>
            </a: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PL 9%, HR 11%)</a:t>
            </a:r>
          </a:p>
          <a:p>
            <a:pPr marL="108000" algn="just" fontAlgn="base">
              <a:spcBef>
                <a:spcPct val="0"/>
              </a:spcBef>
              <a:spcAft>
                <a:spcPct val="0"/>
              </a:spcAft>
            </a:pPr>
            <a:endParaRPr lang="hu-HU" sz="2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1080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hu-HU" sz="2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36542" y="318936"/>
            <a:ext cx="8411922" cy="949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 költség-elszámolás 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egyszerűsítésének területei 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hu-HU" sz="20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simplified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20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cost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20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options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Kép 4"/>
          <p:cNvPicPr/>
          <p:nvPr/>
        </p:nvPicPr>
        <p:blipFill rotWithShape="1">
          <a:blip r:embed="rId2"/>
          <a:srcRect l="17590" t="62052" r="12691" b="19544"/>
          <a:stretch/>
        </p:blipFill>
        <p:spPr bwMode="auto">
          <a:xfrm>
            <a:off x="5806992" y="6361211"/>
            <a:ext cx="3335020" cy="49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915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/>
          <p:cNvSpPr txBox="1"/>
          <p:nvPr/>
        </p:nvSpPr>
        <p:spPr>
          <a:xfrm>
            <a:off x="68270" y="5652290"/>
            <a:ext cx="89682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CC1: </a:t>
            </a:r>
            <a:r>
              <a:rPr lang="hu-HU" sz="17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Személyi költségek, </a:t>
            </a:r>
            <a:r>
              <a:rPr lang="hu-H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CC2:</a:t>
            </a:r>
            <a:r>
              <a:rPr lang="hu-HU" sz="17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Irodai és adminisztrációs költségek, </a:t>
            </a:r>
            <a:r>
              <a:rPr lang="hu-H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CC3:</a:t>
            </a:r>
            <a:r>
              <a:rPr lang="hu-HU" sz="17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Utazás és </a:t>
            </a: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szállás, </a:t>
            </a:r>
          </a:p>
          <a:p>
            <a:r>
              <a:rPr lang="hu-HU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CC4</a:t>
            </a:r>
            <a:r>
              <a:rPr lang="hu-H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</a:t>
            </a:r>
            <a:r>
              <a:rPr lang="hu-HU" sz="17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külső szakértők és szolgáltatások, </a:t>
            </a:r>
            <a:r>
              <a:rPr lang="hu-H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CC5:</a:t>
            </a:r>
            <a:r>
              <a:rPr lang="hu-HU" sz="17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eszközbeszerzés, </a:t>
            </a:r>
            <a:r>
              <a:rPr lang="hu-HU" sz="1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CC6:</a:t>
            </a:r>
            <a:r>
              <a:rPr lang="hu-HU" sz="17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beruházások</a:t>
            </a:r>
            <a:endParaRPr lang="hu-HU" sz="17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59018" y="-27384"/>
            <a:ext cx="8805470" cy="949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 költség-elszámolás 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egyszerűsítésének lehetőségei 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simplified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cost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18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options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  <a:endParaRPr lang="en-GB" sz="1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Kép 4"/>
          <p:cNvPicPr/>
          <p:nvPr/>
        </p:nvPicPr>
        <p:blipFill rotWithShape="1">
          <a:blip r:embed="rId2"/>
          <a:srcRect l="17590" t="62052" r="12691" b="19544"/>
          <a:stretch/>
        </p:blipFill>
        <p:spPr bwMode="auto">
          <a:xfrm>
            <a:off x="5806992" y="6361211"/>
            <a:ext cx="3335020" cy="49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Grafi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95439"/>
            <a:ext cx="74888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124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836712"/>
            <a:ext cx="921702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871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179512" y="1268760"/>
            <a:ext cx="8964488" cy="3211032"/>
          </a:xfrm>
        </p:spPr>
        <p:txBody>
          <a:bodyPr/>
          <a:lstStyle/>
          <a:p>
            <a:r>
              <a:rPr lang="hu-HU" b="1" dirty="0"/>
              <a:t>2. opció 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„külső szakértők és szolgáltatások” valamint az „eszközbeszerzés” költségei valós alapon kerülnek elszámolásra. A személyi kiadásokkal nem kell elszámolni, azokra az elszámolt „külső szakértők és szolgáltatások” + „eszközbeszerzés” költségek 20 százalékát kapja a partner, átalányként. E 20 százalék további 8 százaléka „utazási és szállásköltségekre”, míg 15 százaléka „irodai és adminisztrációs költségekre” kerül átutalásra, szintén átalányként.  </a:t>
            </a:r>
            <a:endParaRPr lang="hu-HU" dirty="0" smtClean="0"/>
          </a:p>
          <a:p>
            <a:endParaRPr lang="hu-HU" dirty="0"/>
          </a:p>
          <a:p>
            <a:r>
              <a:rPr lang="hu-HU" dirty="0"/>
              <a:t>Ezt az elszámolási formát azon partnereknek ajánljuk, akiknek javarészt </a:t>
            </a:r>
            <a:r>
              <a:rPr lang="hu-HU" b="1" dirty="0"/>
              <a:t>„külső szakértők és szolgáltatások” és „eszközbeszerzés”</a:t>
            </a:r>
            <a:r>
              <a:rPr lang="hu-HU" dirty="0"/>
              <a:t> jellegű kiadásai lesznek a projektben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9457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179512" y="1082064"/>
            <a:ext cx="8562974" cy="3211032"/>
          </a:xfrm>
        </p:spPr>
        <p:txBody>
          <a:bodyPr/>
          <a:lstStyle/>
          <a:p>
            <a:r>
              <a:rPr lang="hu-HU" b="1" dirty="0" smtClean="0"/>
              <a:t>3</a:t>
            </a:r>
            <a:r>
              <a:rPr lang="hu-HU" b="1" dirty="0"/>
              <a:t>. opció</a:t>
            </a:r>
            <a:endParaRPr lang="hu-HU" dirty="0"/>
          </a:p>
          <a:p>
            <a:r>
              <a:rPr lang="hu-HU" dirty="0"/>
              <a:t> </a:t>
            </a:r>
            <a:r>
              <a:rPr lang="hu-HU" dirty="0" smtClean="0"/>
              <a:t>A </a:t>
            </a:r>
            <a:r>
              <a:rPr lang="hu-HU" dirty="0"/>
              <a:t>„személyi költségek” valós alapon kerülnek elszámolásra a projektben dolgozó munkavállalók bérének és járulékainak igazolásával, azok havi munkaidejének előre meghatározott fix százalékos arányában. A partner összes többi költségének fedezésére („irodai és adminisztrációs költségek”, „utazási és szállásköltségek”, „külső szakértők és szolgáltatások”, „eszközbeszerzés”) az elszámolt „személyi költségek” 40 százaléka kerül átutalásra, átalányként</a:t>
            </a:r>
            <a:r>
              <a:rPr lang="hu-HU" dirty="0" smtClean="0"/>
              <a:t>.</a:t>
            </a:r>
            <a:r>
              <a:rPr lang="hu-HU" dirty="0"/>
              <a:t> </a:t>
            </a:r>
            <a:endParaRPr lang="hu-HU" dirty="0" smtClean="0"/>
          </a:p>
          <a:p>
            <a:endParaRPr lang="hu-HU" dirty="0"/>
          </a:p>
          <a:p>
            <a:r>
              <a:rPr lang="hu-HU" dirty="0"/>
              <a:t>Ezt az elszámolási formát azon partnereknek ajánljuk, akiknek javarészt </a:t>
            </a:r>
            <a:r>
              <a:rPr lang="hu-HU" b="1" dirty="0"/>
              <a:t>„személyi költségek”</a:t>
            </a:r>
            <a:r>
              <a:rPr lang="hu-HU" dirty="0"/>
              <a:t> jellegű kiadásai lesznek a projektben.</a:t>
            </a:r>
          </a:p>
        </p:txBody>
      </p:sp>
    </p:spTree>
    <p:extLst>
      <p:ext uri="{BB962C8B-B14F-4D97-AF65-F5344CB8AC3E}">
        <p14:creationId xmlns:p14="http://schemas.microsoft.com/office/powerpoint/2010/main" val="1541469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="" xmlns:a16="http://schemas.microsoft.com/office/drawing/2014/main" id="{EA4B6EA4-3F37-492D-843E-B21C3BFCEFC6}"/>
              </a:ext>
            </a:extLst>
          </p:cNvPr>
          <p:cNvSpPr txBox="1">
            <a:spLocks/>
          </p:cNvSpPr>
          <p:nvPr/>
        </p:nvSpPr>
        <p:spPr>
          <a:xfrm>
            <a:off x="279400" y="233895"/>
            <a:ext cx="8701098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cap="none" smtClean="0"/>
              <a:t>Timeline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Kép 3"/>
          <p:cNvPicPr/>
          <p:nvPr/>
        </p:nvPicPr>
        <p:blipFill rotWithShape="1">
          <a:blip r:embed="rId3"/>
          <a:srcRect l="17590" t="62052" r="12691" b="19544"/>
          <a:stretch/>
        </p:blipFill>
        <p:spPr bwMode="auto">
          <a:xfrm>
            <a:off x="5806992" y="6361211"/>
            <a:ext cx="3335020" cy="49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t="39930" r="12697" b="25393"/>
          <a:stretch/>
        </p:blipFill>
        <p:spPr bwMode="auto">
          <a:xfrm>
            <a:off x="0" y="1960555"/>
            <a:ext cx="9142012" cy="233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5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4435120" y="107340"/>
            <a:ext cx="3963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lehetnek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kétoldalúak </a:t>
            </a: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(határon átnyúló)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3820552" y="2934775"/>
            <a:ext cx="5071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országcsoporton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belüliek </a:t>
            </a: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(transznacionális)</a:t>
            </a:r>
            <a:endParaRPr lang="hu-H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1" t="36263" r="40829" b="36481"/>
          <a:stretch/>
        </p:blipFill>
        <p:spPr>
          <a:xfrm>
            <a:off x="4634531" y="3813797"/>
            <a:ext cx="1960829" cy="1991467"/>
          </a:xfrm>
          <a:prstGeom prst="rect">
            <a:avLst/>
          </a:prstGeom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420862" y="6125818"/>
            <a:ext cx="467480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u-HU"/>
            </a:defPPr>
            <a:lvl1pPr eaLnBrk="1" hangingPunct="1">
              <a:defRPr sz="1600" b="1"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hu-HU" sz="1800" b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v</a:t>
            </a:r>
            <a:r>
              <a:rPr lang="hu-HU" sz="1800" b="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agy </a:t>
            </a:r>
            <a:r>
              <a:rPr lang="hu-HU" sz="18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az EU egészét lefedőek </a:t>
            </a:r>
            <a:r>
              <a:rPr lang="hu-HU" b="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hu-HU" b="0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interregionális</a:t>
            </a:r>
            <a:r>
              <a:rPr lang="hu-HU" b="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):</a:t>
            </a:r>
          </a:p>
          <a:p>
            <a:pPr algn="r"/>
            <a:r>
              <a:rPr lang="hu-HU" b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ESPON,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INTERREG EUROPE</a:t>
            </a:r>
            <a:r>
              <a:rPr lang="hu-HU" b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, URBACT, INTERACT</a:t>
            </a:r>
            <a:endParaRPr lang="hu-HU" sz="2000" b="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420862" y="3284986"/>
            <a:ext cx="4622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     CENTRAL EUROPE         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és           </a:t>
            </a:r>
            <a:r>
              <a:rPr lang="hu-HU" sz="1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DANUBE REGION</a:t>
            </a:r>
            <a:endParaRPr lang="hu-HU" sz="1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="" xmlns:a16="http://schemas.microsoft.com/office/drawing/2014/main" id="{3D5E9D47-1692-4195-BED9-1C457136861F}"/>
              </a:ext>
            </a:extLst>
          </p:cNvPr>
          <p:cNvSpPr/>
          <p:nvPr/>
        </p:nvSpPr>
        <p:spPr>
          <a:xfrm>
            <a:off x="235899" y="307113"/>
            <a:ext cx="4101534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Interreg -  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együttműködési programok, amelyeket több ország </a:t>
            </a:r>
          </a:p>
          <a:p>
            <a:pPr marL="0" lvl="2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közösen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 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valósít meg </a:t>
            </a:r>
            <a:endParaRPr lang="hu-HU" sz="28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ＭＳ Ｐゴシック" pitchFamily="-84" charset="-128"/>
            </a:endParaRPr>
          </a:p>
          <a:p>
            <a:pPr marL="0" lvl="2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(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shared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 management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):</a:t>
            </a:r>
            <a:endParaRPr lang="hu-HU" sz="28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ＭＳ Ｐゴシック" pitchFamily="-84" charset="-128"/>
            </a:endParaRPr>
          </a:p>
          <a:p>
            <a:pPr marL="0" lvl="2">
              <a:spcBef>
                <a:spcPts val="0"/>
              </a:spcBef>
              <a:spcAft>
                <a:spcPts val="0"/>
              </a:spcAft>
              <a:defRPr/>
            </a:pPr>
            <a:endParaRPr lang="hu-HU" sz="2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ＭＳ Ｐゴシック" pitchFamily="-84" charset="-128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7" t="9006" r="40" b="64589"/>
          <a:stretch/>
        </p:blipFill>
        <p:spPr>
          <a:xfrm>
            <a:off x="6741498" y="3664148"/>
            <a:ext cx="2367006" cy="2285133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4507124" y="460955"/>
            <a:ext cx="4427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a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hol </a:t>
            </a:r>
            <a:r>
              <a:rPr lang="hu-HU" sz="14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határmenti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megyék partnerei pályázhatnak a program-prioritásokhoz illeszkedő projektekkel</a:t>
            </a:r>
            <a:endParaRPr lang="hu-HU" sz="14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694038"/>
              </p:ext>
            </p:extLst>
          </p:nvPr>
        </p:nvGraphicFramePr>
        <p:xfrm>
          <a:off x="4675616" y="984175"/>
          <a:ext cx="4432888" cy="19179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46322"/>
                <a:gridCol w="3286566"/>
              </a:tblGrid>
              <a:tr h="3177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0" i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Program</a:t>
                      </a:r>
                      <a:endParaRPr lang="hu-HU" sz="28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0" i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Honlap</a:t>
                      </a:r>
                      <a:endParaRPr lang="hu-HU" sz="28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RO-HU</a:t>
                      </a:r>
                      <a:endParaRPr lang="hu-H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solidFill>
                            <a:srgbClr val="0070C0"/>
                          </a:solidFill>
                          <a:effectLst/>
                          <a:latin typeface="Cambria" pitchFamily="18" charset="0"/>
                        </a:rPr>
                        <a:t>https://interreg-rohu.eu/</a:t>
                      </a:r>
                      <a:endParaRPr lang="hu-HU" sz="2400" b="0" dirty="0">
                        <a:solidFill>
                          <a:srgbClr val="0070C0"/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SK-HU</a:t>
                      </a:r>
                      <a:endParaRPr lang="hu-H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u="none" strike="noStrike" dirty="0" smtClean="0">
                          <a:solidFill>
                            <a:srgbClr val="0070C0"/>
                          </a:solidFill>
                          <a:effectLst/>
                          <a:latin typeface="Cambria" pitchFamily="18" charset="0"/>
                        </a:rPr>
                        <a:t>https://www.skhu.eu/</a:t>
                      </a:r>
                      <a:endParaRPr lang="hu-HU" sz="2400" b="0" dirty="0">
                        <a:solidFill>
                          <a:srgbClr val="0070C0"/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AT-HU</a:t>
                      </a:r>
                      <a:endParaRPr lang="hu-H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u="none" strike="noStrike" dirty="0" smtClean="0">
                          <a:solidFill>
                            <a:srgbClr val="0070C0"/>
                          </a:solidFill>
                          <a:effectLst/>
                          <a:latin typeface="Cambria" pitchFamily="18" charset="0"/>
                        </a:rPr>
                        <a:t>https://www.interreg-athu.eu/hu/</a:t>
                      </a:r>
                      <a:endParaRPr lang="hu-HU" sz="2400" b="0" dirty="0">
                        <a:solidFill>
                          <a:srgbClr val="0070C0"/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SI-HU</a:t>
                      </a:r>
                      <a:endParaRPr lang="hu-H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u="none" strike="noStrike" dirty="0" smtClean="0">
                          <a:solidFill>
                            <a:srgbClr val="0070C0"/>
                          </a:solidFill>
                          <a:effectLst/>
                          <a:latin typeface="Cambria" pitchFamily="18" charset="0"/>
                        </a:rPr>
                        <a:t>http://www.si-hu.eu/</a:t>
                      </a:r>
                      <a:endParaRPr lang="hu-HU" sz="2400" b="0" dirty="0">
                        <a:solidFill>
                          <a:srgbClr val="0070C0"/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HU-HR</a:t>
                      </a:r>
                      <a:endParaRPr lang="hu-H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0" u="none" strike="noStrike" dirty="0" smtClean="0">
                          <a:solidFill>
                            <a:srgbClr val="0070C0"/>
                          </a:solidFill>
                          <a:effectLst/>
                          <a:latin typeface="Cambria" pitchFamily="18" charset="0"/>
                        </a:rPr>
                        <a:t>http://www.huhr-cbc.com/</a:t>
                      </a:r>
                      <a:endParaRPr lang="hu-HU" sz="2400" b="0" dirty="0">
                        <a:solidFill>
                          <a:srgbClr val="0070C0"/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06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HU-SER</a:t>
                      </a:r>
                      <a:endParaRPr lang="hu-H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0" u="none" strike="noStrike" dirty="0" smtClean="0">
                          <a:solidFill>
                            <a:srgbClr val="0070C0"/>
                          </a:solidFill>
                          <a:effectLst/>
                          <a:latin typeface="Cambria" pitchFamily="18" charset="0"/>
                        </a:rPr>
                        <a:t>http://www.interreg-ipa-husrb.com/</a:t>
                      </a:r>
                      <a:endParaRPr lang="hu-HU" sz="2400" b="0" dirty="0">
                        <a:solidFill>
                          <a:srgbClr val="0070C0"/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HU-SK-RO-</a:t>
                      </a:r>
                      <a:r>
                        <a:rPr lang="hu-H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UA</a:t>
                      </a:r>
                      <a:endParaRPr lang="hu-HU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solidFill>
                            <a:srgbClr val="0070C0"/>
                          </a:solidFill>
                          <a:effectLst/>
                          <a:latin typeface="Cambria" pitchFamily="18" charset="0"/>
                        </a:rPr>
                        <a:t>https://huskroua-cbc.eu/</a:t>
                      </a:r>
                      <a:endParaRPr lang="hu-HU" sz="2400" b="0" dirty="0">
                        <a:solidFill>
                          <a:srgbClr val="0070C0"/>
                        </a:solidFill>
                        <a:effectLst/>
                        <a:latin typeface="Cambria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Téglalap 18">
            <a:extLst>
              <a:ext uri="{FF2B5EF4-FFF2-40B4-BE49-F238E27FC236}">
                <a16:creationId xmlns="" xmlns:a16="http://schemas.microsoft.com/office/drawing/2014/main" id="{3D5E9D47-1692-4195-BED9-1C457136861F}"/>
              </a:ext>
            </a:extLst>
          </p:cNvPr>
          <p:cNvSpPr/>
          <p:nvPr/>
        </p:nvSpPr>
        <p:spPr>
          <a:xfrm>
            <a:off x="251520" y="3140970"/>
            <a:ext cx="3557282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Közös program-előkészítés és döntéshozatal:</a:t>
            </a:r>
          </a:p>
          <a:p>
            <a:pPr marL="0" lvl="2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Monitoring Bizottság</a:t>
            </a:r>
          </a:p>
          <a:p>
            <a:pPr marL="0" lvl="2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ＭＳ Ｐゴシック" pitchFamily="-84" charset="-128"/>
            </a:endParaRPr>
          </a:p>
          <a:p>
            <a:pPr marL="0" lvl="2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Közös intézményrendszer:</a:t>
            </a:r>
          </a:p>
          <a:p>
            <a:pPr marL="0" lvl="2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Irányító Hatóság és </a:t>
            </a:r>
          </a:p>
          <a:p>
            <a:pPr marL="0" lvl="2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Közös Titkárság</a:t>
            </a:r>
          </a:p>
          <a:p>
            <a:pPr marL="0" lvl="2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ＭＳ Ｐゴシック" pitchFamily="-84" charset="-128"/>
            </a:endParaRPr>
          </a:p>
          <a:p>
            <a:pPr marL="0" lvl="2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84" charset="-128"/>
              </a:rPr>
              <a:t>Közös pályázatok, projekt-végrehajtás és elszámolás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079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296864" y="1340768"/>
            <a:ext cx="8847136" cy="4134999"/>
          </a:xfrm>
        </p:spPr>
        <p:txBody>
          <a:bodyPr/>
          <a:lstStyle/>
          <a:p>
            <a:r>
              <a:rPr lang="hu-HU" sz="2400" dirty="0"/>
              <a:t> </a:t>
            </a:r>
            <a:r>
              <a:rPr lang="hu-HU" sz="2400" dirty="0" smtClean="0"/>
              <a:t>A </a:t>
            </a:r>
            <a:r>
              <a:rPr lang="hu-HU" sz="2400" dirty="0"/>
              <a:t>pályázatokat a bécsi programtitkárság témafelelősei értékelik. Az értékelés négy szakaszból áll</a:t>
            </a:r>
            <a:r>
              <a:rPr lang="hu-HU" sz="2400" dirty="0" smtClean="0"/>
              <a:t>:</a:t>
            </a:r>
          </a:p>
          <a:p>
            <a:endParaRPr lang="hu-HU" sz="2400" dirty="0"/>
          </a:p>
          <a:p>
            <a:pPr marL="457200" lvl="0" indent="-457200">
              <a:buFont typeface="+mj-lt"/>
              <a:buAutoNum type="arabicPeriod"/>
            </a:pPr>
            <a:r>
              <a:rPr lang="hu-HU" sz="2400" dirty="0"/>
              <a:t>a pályázatok formai és jogosultsági vizsgálata,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400" dirty="0"/>
              <a:t>a formailag megfelelt pályázatok stratégiai értékelése (illeszkedés a programcélokhoz, beavatkozási logika),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400" dirty="0"/>
              <a:t>a stratégiai értékelésen megfelelt pályázatok teljes értékelése (beavatkozási logika, munkaterv, költségvetés).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400" dirty="0"/>
              <a:t>a teljes értékelés alapján esélyes pályázatok esetében beszélgetés a pályázókkal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251520" y="404664"/>
            <a:ext cx="7443485" cy="293581"/>
          </a:xfrm>
        </p:spPr>
        <p:txBody>
          <a:bodyPr/>
          <a:lstStyle/>
          <a:p>
            <a:r>
              <a:rPr lang="hu-HU" b="1" i="1" dirty="0" smtClean="0">
                <a:solidFill>
                  <a:schemeClr val="tx1"/>
                </a:solidFill>
              </a:rPr>
              <a:t>A pályázatok értékelése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20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179512" y="1340768"/>
            <a:ext cx="8784976" cy="4248472"/>
          </a:xfrm>
        </p:spPr>
        <p:txBody>
          <a:bodyPr/>
          <a:lstStyle/>
          <a:p>
            <a:r>
              <a:rPr lang="hu-HU" dirty="0"/>
              <a:t> </a:t>
            </a:r>
            <a:r>
              <a:rPr lang="hu-HU" dirty="0" smtClean="0"/>
              <a:t>Új </a:t>
            </a:r>
            <a:r>
              <a:rPr lang="hu-HU" dirty="0"/>
              <a:t>elemként került az értékelésbe egy </a:t>
            </a:r>
            <a:r>
              <a:rPr lang="hu-HU" b="1" dirty="0"/>
              <a:t>20 perces beszélgetés</a:t>
            </a:r>
            <a:r>
              <a:rPr lang="hu-HU" dirty="0"/>
              <a:t> a jóváhagyásra esélyes pályázatok szerzőivel. </a:t>
            </a:r>
            <a:r>
              <a:rPr lang="hu-HU" dirty="0" smtClean="0"/>
              <a:t>A </a:t>
            </a:r>
            <a:r>
              <a:rPr lang="hu-HU" dirty="0"/>
              <a:t>magas pontszámot elérő pályázatok esetében kerül sor beszélgetésre a pályázatról. Ennek keretében a programtitkárság két munkatársa beszélget a pályázó konzorcium vezetőjével. </a:t>
            </a:r>
            <a:r>
              <a:rPr lang="hu-HU" b="1" dirty="0"/>
              <a:t>A beszélgetés célja a pályázat tartalmának, illetve a partnerek és motivációik jobb megismerése.</a:t>
            </a:r>
            <a:r>
              <a:rPr lang="hu-HU" dirty="0"/>
              <a:t> A beszélgetés alapján további legfeljebb 10 pont adható a pályázatra.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programtitkárság a teljes pontszám alapján (maximum 60 pont/pályázat) tesz támogatási javaslatot a Monitoring </a:t>
            </a:r>
            <a:r>
              <a:rPr lang="hu-HU" dirty="0" smtClean="0"/>
              <a:t>Bizottságnak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0" y="404664"/>
            <a:ext cx="7875533" cy="293581"/>
          </a:xfrm>
        </p:spPr>
        <p:txBody>
          <a:bodyPr/>
          <a:lstStyle/>
          <a:p>
            <a:r>
              <a:rPr lang="hu-HU" b="1" i="1" dirty="0">
                <a:solidFill>
                  <a:schemeClr val="tx1"/>
                </a:solidFill>
              </a:rPr>
              <a:t>Új elem a pályázatok értékelésben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9984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t="27031" r="11686" b="7117"/>
          <a:stretch/>
        </p:blipFill>
        <p:spPr bwMode="auto">
          <a:xfrm>
            <a:off x="24119" y="1124744"/>
            <a:ext cx="903520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>
            <a:extLst>
              <a:ext uri="{FF2B5EF4-FFF2-40B4-BE49-F238E27FC236}">
                <a16:creationId xmlns="" xmlns:a16="http://schemas.microsoft.com/office/drawing/2014/main" id="{0934E417-5EC6-4F38-B8D6-0BDC2EEE9864}"/>
              </a:ext>
            </a:extLst>
          </p:cNvPr>
          <p:cNvSpPr txBox="1">
            <a:spLocks/>
          </p:cNvSpPr>
          <p:nvPr/>
        </p:nvSpPr>
        <p:spPr>
          <a:xfrm>
            <a:off x="102946" y="158333"/>
            <a:ext cx="8877552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fontAlgn="auto">
              <a:spcAft>
                <a:spcPts val="0"/>
              </a:spcAft>
            </a:pPr>
            <a:r>
              <a:rPr lang="hu-HU" sz="2400" cap="none" dirty="0" err="1" smtClean="0">
                <a:solidFill>
                  <a:srgbClr val="000000"/>
                </a:solidFill>
              </a:rPr>
              <a:t>Documents</a:t>
            </a:r>
            <a:r>
              <a:rPr lang="hu-HU" sz="2400" cap="none" dirty="0" smtClean="0">
                <a:solidFill>
                  <a:srgbClr val="000000"/>
                </a:solidFill>
              </a:rPr>
              <a:t>:</a:t>
            </a:r>
          </a:p>
          <a:p>
            <a:pPr marL="0" fontAlgn="auto">
              <a:spcAft>
                <a:spcPts val="0"/>
              </a:spcAft>
            </a:pPr>
            <a:r>
              <a:rPr lang="es-ES" sz="2400" dirty="0" smtClean="0">
                <a:cs typeface="Raleway Light"/>
                <a:hlinkClick r:id="rId3"/>
              </a:rPr>
              <a:t>www.interreg-central.eu/documents</a:t>
            </a:r>
            <a:endParaRPr lang="es-ES" sz="2400" dirty="0">
              <a:cs typeface="Raleway Light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31410" y="3187858"/>
            <a:ext cx="2380822" cy="43204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675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9"/>
          <a:stretch/>
        </p:blipFill>
        <p:spPr bwMode="auto">
          <a:xfrm>
            <a:off x="0" y="1052736"/>
            <a:ext cx="9252520" cy="455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92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="" xmlns:a16="http://schemas.microsoft.com/office/drawing/2014/main" id="{0934E417-5EC6-4F38-B8D6-0BDC2EEE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8" y="459108"/>
            <a:ext cx="8877552" cy="535424"/>
          </a:xfrm>
        </p:spPr>
        <p:txBody>
          <a:bodyPr>
            <a:noAutofit/>
          </a:bodyPr>
          <a:lstStyle/>
          <a:p>
            <a:pPr marL="0"/>
            <a:r>
              <a:rPr lang="de-AT" sz="2400" cap="none" dirty="0" err="1">
                <a:solidFill>
                  <a:srgbClr val="000000"/>
                </a:solidFill>
              </a:rPr>
              <a:t>Applicant</a:t>
            </a:r>
            <a:r>
              <a:rPr lang="de-AT" sz="2400" cap="none" dirty="0">
                <a:solidFill>
                  <a:srgbClr val="000000"/>
                </a:solidFill>
              </a:rPr>
              <a:t> support </a:t>
            </a:r>
            <a:r>
              <a:rPr lang="de-AT" sz="2400" cap="none" dirty="0" err="1">
                <a:solidFill>
                  <a:srgbClr val="000000"/>
                </a:solidFill>
              </a:rPr>
              <a:t>measures</a:t>
            </a:r>
            <a:endParaRPr lang="en-US" sz="2400" dirty="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5D3FE4B-E428-4BAB-BAE9-05675483899E}"/>
              </a:ext>
            </a:extLst>
          </p:cNvPr>
          <p:cNvSpPr/>
          <p:nvPr/>
        </p:nvSpPr>
        <p:spPr>
          <a:xfrm>
            <a:off x="569234" y="2152414"/>
            <a:ext cx="900000" cy="9365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C95A88B-9915-4A99-9488-346A8A0DE3DE}"/>
              </a:ext>
            </a:extLst>
          </p:cNvPr>
          <p:cNvSpPr txBox="1"/>
          <p:nvPr/>
        </p:nvSpPr>
        <p:spPr>
          <a:xfrm>
            <a:off x="-256211" y="3249871"/>
            <a:ext cx="2485221" cy="40007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Community</a:t>
            </a:r>
            <a:endParaRPr lang="id-ID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C2B30EB-F52A-4A04-AC96-44B4627FD975}"/>
              </a:ext>
            </a:extLst>
          </p:cNvPr>
          <p:cNvSpPr txBox="1"/>
          <p:nvPr/>
        </p:nvSpPr>
        <p:spPr>
          <a:xfrm>
            <a:off x="97668" y="3762783"/>
            <a:ext cx="1755998" cy="1200292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en-US" sz="1100" dirty="0"/>
              <a:t>Online applicant community to facilitate project partner search and present project ideas </a:t>
            </a:r>
            <a:endParaRPr lang="es-ES" sz="1100" dirty="0">
              <a:latin typeface="Trebuchet MS" pitchFamily="34" charset="0"/>
              <a:cs typeface="Raleway Light"/>
            </a:endParaRPr>
          </a:p>
        </p:txBody>
      </p:sp>
      <p:sp>
        <p:nvSpPr>
          <p:cNvPr id="59" name="AutoShape 82">
            <a:extLst>
              <a:ext uri="{FF2B5EF4-FFF2-40B4-BE49-F238E27FC236}">
                <a16:creationId xmlns="" xmlns:a16="http://schemas.microsoft.com/office/drawing/2014/main" id="{DFAED567-74D1-43CF-8AA2-C6AEA544E512}"/>
              </a:ext>
            </a:extLst>
          </p:cNvPr>
          <p:cNvSpPr>
            <a:spLocks/>
          </p:cNvSpPr>
          <p:nvPr/>
        </p:nvSpPr>
        <p:spPr bwMode="auto">
          <a:xfrm>
            <a:off x="820203" y="2364117"/>
            <a:ext cx="360000" cy="374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A727003C-F9AB-4626-97F6-56403F23F7E6}"/>
              </a:ext>
            </a:extLst>
          </p:cNvPr>
          <p:cNvSpPr/>
          <p:nvPr/>
        </p:nvSpPr>
        <p:spPr>
          <a:xfrm>
            <a:off x="2240810" y="2147214"/>
            <a:ext cx="900000" cy="9365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EE5C597-B87F-4899-B317-65DE54C73DEE}"/>
              </a:ext>
            </a:extLst>
          </p:cNvPr>
          <p:cNvSpPr txBox="1"/>
          <p:nvPr/>
        </p:nvSpPr>
        <p:spPr>
          <a:xfrm>
            <a:off x="1374257" y="3264230"/>
            <a:ext cx="2485221" cy="40007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Webinars</a:t>
            </a:r>
            <a:endParaRPr lang="id-ID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A885F0C-7CC1-4A2D-A65B-5AFA6402E358}"/>
              </a:ext>
            </a:extLst>
          </p:cNvPr>
          <p:cNvSpPr txBox="1"/>
          <p:nvPr/>
        </p:nvSpPr>
        <p:spPr>
          <a:xfrm>
            <a:off x="1807200" y="3751438"/>
            <a:ext cx="1641600" cy="160655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en-US" sz="1100" dirty="0"/>
              <a:t>Digital events to introduce the call and opportunity for applicants to ask questions. Join our Q&amp;A Webinar on 25 October</a:t>
            </a:r>
            <a:endParaRPr lang="es-ES" sz="1100" dirty="0">
              <a:latin typeface="Trebuchet MS" pitchFamily="34" charset="0"/>
              <a:cs typeface="Raleway Light"/>
            </a:endParaRPr>
          </a:p>
        </p:txBody>
      </p:sp>
      <p:sp>
        <p:nvSpPr>
          <p:cNvPr id="58" name="AutoShape 20">
            <a:extLst>
              <a:ext uri="{FF2B5EF4-FFF2-40B4-BE49-F238E27FC236}">
                <a16:creationId xmlns="" xmlns:a16="http://schemas.microsoft.com/office/drawing/2014/main" id="{12E52039-B4BF-428B-90A8-3B4950C315DC}"/>
              </a:ext>
            </a:extLst>
          </p:cNvPr>
          <p:cNvSpPr>
            <a:spLocks/>
          </p:cNvSpPr>
          <p:nvPr/>
        </p:nvSpPr>
        <p:spPr bwMode="auto">
          <a:xfrm>
            <a:off x="2510810" y="2308075"/>
            <a:ext cx="360000" cy="374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DD57284-F57F-470D-8D21-999DF704E4DD}"/>
              </a:ext>
            </a:extLst>
          </p:cNvPr>
          <p:cNvSpPr/>
          <p:nvPr/>
        </p:nvSpPr>
        <p:spPr>
          <a:xfrm>
            <a:off x="3903544" y="2132855"/>
            <a:ext cx="900000" cy="9365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E32855A-B978-4AC2-BB3B-B8EB5B221F97}"/>
              </a:ext>
            </a:extLst>
          </p:cNvPr>
          <p:cNvSpPr txBox="1"/>
          <p:nvPr/>
        </p:nvSpPr>
        <p:spPr>
          <a:xfrm>
            <a:off x="3106027" y="3275575"/>
            <a:ext cx="2485221" cy="40007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Videos</a:t>
            </a:r>
            <a:endParaRPr lang="id-ID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9D3603D-E17E-402B-A896-788EBC3B0F2C}"/>
              </a:ext>
            </a:extLst>
          </p:cNvPr>
          <p:cNvSpPr txBox="1"/>
          <p:nvPr/>
        </p:nvSpPr>
        <p:spPr>
          <a:xfrm>
            <a:off x="3428387" y="3762784"/>
            <a:ext cx="1856138" cy="1200292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en-US" sz="1100" dirty="0"/>
              <a:t>Set of tutorials and explainers introducing the key aspects of the call, thematic fields and project development</a:t>
            </a:r>
            <a:endParaRPr lang="es-ES" sz="1100" dirty="0">
              <a:latin typeface="Trebuchet MS" pitchFamily="34" charset="0"/>
              <a:cs typeface="Raleway Light"/>
            </a:endParaRPr>
          </a:p>
        </p:txBody>
      </p:sp>
      <p:sp>
        <p:nvSpPr>
          <p:cNvPr id="57" name="Freeform 138">
            <a:extLst>
              <a:ext uri="{FF2B5EF4-FFF2-40B4-BE49-F238E27FC236}">
                <a16:creationId xmlns="" xmlns:a16="http://schemas.microsoft.com/office/drawing/2014/main" id="{EF0B6B0E-487C-4BA2-ABD5-C08D9B7C4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672" y="2338331"/>
            <a:ext cx="432000" cy="302573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5C944B5C-6D29-41C8-859C-D2BC981C8777}"/>
              </a:ext>
            </a:extLst>
          </p:cNvPr>
          <p:cNvSpPr/>
          <p:nvPr/>
        </p:nvSpPr>
        <p:spPr>
          <a:xfrm>
            <a:off x="5636751" y="2158625"/>
            <a:ext cx="900000" cy="9365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CE1779-6E98-4195-B5D6-52A830AA0989}"/>
              </a:ext>
            </a:extLst>
          </p:cNvPr>
          <p:cNvSpPr txBox="1"/>
          <p:nvPr/>
        </p:nvSpPr>
        <p:spPr>
          <a:xfrm>
            <a:off x="4770198" y="3275641"/>
            <a:ext cx="2485221" cy="40007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National support</a:t>
            </a:r>
            <a:endParaRPr lang="id-ID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2F78846-7C9E-4156-B3DA-DA2FCE6F9273}"/>
              </a:ext>
            </a:extLst>
          </p:cNvPr>
          <p:cNvSpPr txBox="1"/>
          <p:nvPr/>
        </p:nvSpPr>
        <p:spPr>
          <a:xfrm>
            <a:off x="5105681" y="3797660"/>
            <a:ext cx="1856138" cy="1200292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en-US" sz="1100" dirty="0"/>
              <a:t>Guidance and information by national contact points (NCPs) in national languages and application issues</a:t>
            </a:r>
            <a:endParaRPr lang="es-ES" sz="1100" dirty="0">
              <a:latin typeface="Trebuchet MS" pitchFamily="34" charset="0"/>
              <a:cs typeface="Raleway Ligh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8ADB29EC-66A7-431F-BC44-BB915454C61B}"/>
              </a:ext>
            </a:extLst>
          </p:cNvPr>
          <p:cNvSpPr/>
          <p:nvPr/>
        </p:nvSpPr>
        <p:spPr>
          <a:xfrm>
            <a:off x="7369958" y="2186313"/>
            <a:ext cx="900000" cy="9365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390EA75-5073-4629-BD26-E3DB3BFAF46A}"/>
              </a:ext>
            </a:extLst>
          </p:cNvPr>
          <p:cNvSpPr txBox="1"/>
          <p:nvPr/>
        </p:nvSpPr>
        <p:spPr>
          <a:xfrm>
            <a:off x="6890406" y="3168804"/>
            <a:ext cx="1856138" cy="61551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Individual </a:t>
            </a:r>
            <a:r>
              <a:rPr lang="de-DE" sz="1400" b="1" dirty="0" err="1">
                <a:solidFill>
                  <a:schemeClr val="tx2"/>
                </a:solidFill>
                <a:latin typeface="Trebuchet MS" pitchFamily="34" charset="0"/>
                <a:cs typeface="Raleway"/>
              </a:rPr>
              <a:t>consultations</a:t>
            </a:r>
            <a:endParaRPr lang="id-ID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5808068-7430-4E84-AC92-B3CAF05E0B02}"/>
              </a:ext>
            </a:extLst>
          </p:cNvPr>
          <p:cNvSpPr txBox="1"/>
          <p:nvPr/>
        </p:nvSpPr>
        <p:spPr>
          <a:xfrm>
            <a:off x="6843609" y="3893576"/>
            <a:ext cx="1988327" cy="99716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en-US" sz="1100" dirty="0"/>
              <a:t>Mandatory consultations to provide guidance on project development and application requirements </a:t>
            </a:r>
            <a:endParaRPr lang="es-ES" sz="1100" dirty="0">
              <a:latin typeface="Trebuchet MS" pitchFamily="34" charset="0"/>
              <a:cs typeface="Raleway Light"/>
            </a:endParaRPr>
          </a:p>
        </p:txBody>
      </p:sp>
      <p:sp>
        <p:nvSpPr>
          <p:cNvPr id="27" name="AutoShape 74">
            <a:extLst>
              <a:ext uri="{FF2B5EF4-FFF2-40B4-BE49-F238E27FC236}">
                <a16:creationId xmlns="" xmlns:a16="http://schemas.microsoft.com/office/drawing/2014/main" id="{2A771186-1C69-49D3-8B4C-E208654CF708}"/>
              </a:ext>
            </a:extLst>
          </p:cNvPr>
          <p:cNvSpPr>
            <a:spLocks/>
          </p:cNvSpPr>
          <p:nvPr/>
        </p:nvSpPr>
        <p:spPr bwMode="auto">
          <a:xfrm>
            <a:off x="7602475" y="2352697"/>
            <a:ext cx="432000" cy="4495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7" name="Freeform 2">
            <a:extLst>
              <a:ext uri="{FF2B5EF4-FFF2-40B4-BE49-F238E27FC236}">
                <a16:creationId xmlns="" xmlns:a16="http://schemas.microsoft.com/office/drawing/2014/main" id="{A3A455EF-916C-4BDE-B228-17D1A783B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062" y="2314293"/>
            <a:ext cx="295378" cy="449565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="" xmlns:a16="http://schemas.microsoft.com/office/drawing/2014/main" id="{63F2AC52-9A51-452D-A9C4-C8E2005D2196}"/>
              </a:ext>
            </a:extLst>
          </p:cNvPr>
          <p:cNvSpPr txBox="1"/>
          <p:nvPr/>
        </p:nvSpPr>
        <p:spPr>
          <a:xfrm>
            <a:off x="720633" y="6203903"/>
            <a:ext cx="709784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708792"/>
                </a:solidFill>
              </a:rPr>
              <a:t>The permanent helpdesk is available at </a:t>
            </a:r>
            <a:r>
              <a:rPr lang="en-US" sz="105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helpdesk@interreg-central.eu</a:t>
            </a:r>
            <a:r>
              <a:rPr lang="en-US" sz="1050" dirty="0"/>
              <a:t> </a:t>
            </a:r>
            <a:endParaRPr lang="de-DE" sz="1050" dirty="0"/>
          </a:p>
        </p:txBody>
      </p:sp>
      <p:sp>
        <p:nvSpPr>
          <p:cNvPr id="36" name="Freeform 12">
            <a:extLst>
              <a:ext uri="{FF2B5EF4-FFF2-40B4-BE49-F238E27FC236}">
                <a16:creationId xmlns="" xmlns:a16="http://schemas.microsoft.com/office/drawing/2014/main" id="{403783A8-8ABB-40A1-9606-B5E1870593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038" y="6087393"/>
            <a:ext cx="311529" cy="324195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00" dirty="0">
              <a:latin typeface="Trebuchet MS" pitchFamily="34" charset="0"/>
            </a:endParaRPr>
          </a:p>
        </p:txBody>
      </p:sp>
      <p:sp>
        <p:nvSpPr>
          <p:cNvPr id="38" name="Textfeld 30">
            <a:extLst>
              <a:ext uri="{FF2B5EF4-FFF2-40B4-BE49-F238E27FC236}">
                <a16:creationId xmlns="" xmlns:a16="http://schemas.microsoft.com/office/drawing/2014/main" id="{10A98636-4B4D-4049-8753-AF8B5690A039}"/>
              </a:ext>
            </a:extLst>
          </p:cNvPr>
          <p:cNvSpPr txBox="1"/>
          <p:nvPr/>
        </p:nvSpPr>
        <p:spPr>
          <a:xfrm>
            <a:off x="467544" y="5445224"/>
            <a:ext cx="8243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</a:rPr>
              <a:t>The applicant community is available at </a:t>
            </a:r>
            <a:r>
              <a:rPr lang="en-US" sz="1600" b="1" dirty="0">
                <a:solidFill>
                  <a:srgbClr val="FF505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https://community.interreg-central.eu/</a:t>
            </a:r>
            <a:r>
              <a:rPr lang="en-US" sz="1600" b="1" dirty="0">
                <a:solidFill>
                  <a:srgbClr val="FF5050"/>
                </a:solidFill>
              </a:rPr>
              <a:t> </a:t>
            </a:r>
            <a:endParaRPr lang="de-DE" sz="16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2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979716" y="332656"/>
            <a:ext cx="5200573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err="1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Nemzeti</a:t>
            </a:r>
            <a:r>
              <a:rPr lang="en-GB" sz="3000" b="1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GB" sz="3000" b="1" dirty="0" err="1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társfinanszírozás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331526" y="1556792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Az Interreg CENTRAL EUROPE, az </a:t>
            </a:r>
            <a:r>
              <a:rPr lang="hu-HU" sz="22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Interreg EUROPE és a Duna Régió Program </a:t>
            </a:r>
            <a:r>
              <a:rPr lang="hu-HU" sz="2200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projektek kedvezményezettjei </a:t>
            </a:r>
            <a:r>
              <a:rPr lang="hu-HU" sz="2200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hazai társfinanszírozást </a:t>
            </a:r>
            <a:r>
              <a:rPr lang="hu-HU" sz="22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kapnak külön pályáztatás nélkül, uniós támogatási szerződés </a:t>
            </a:r>
            <a:r>
              <a:rPr lang="hu-HU" sz="2200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alapján</a:t>
            </a:r>
            <a:r>
              <a:rPr lang="hu-HU" sz="22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63688" y="3156064"/>
            <a:ext cx="69847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  <a:cs typeface="Arial" charset="0"/>
              </a:rPr>
              <a:t>nem központi költségvetési szerv </a:t>
            </a:r>
            <a:r>
              <a:rPr lang="hu-HU" sz="22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  <a:cs typeface="Arial" charset="0"/>
              </a:rPr>
              <a:t>esetén a projektrész teljes költségvetésének maximum </a:t>
            </a:r>
            <a:r>
              <a:rPr lang="hu-HU" sz="2200" b="1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  <a:cs typeface="Arial" charset="0"/>
              </a:rPr>
              <a:t>15</a:t>
            </a:r>
            <a:r>
              <a:rPr lang="hu-HU" sz="2200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  <a:cs typeface="Arial" charset="0"/>
              </a:rPr>
              <a:t> </a:t>
            </a:r>
            <a:r>
              <a:rPr lang="hu-HU" sz="22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  <a:cs typeface="Arial" charset="0"/>
              </a:rPr>
              <a:t>százaléka.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  <a:cs typeface="Arial" charset="0"/>
              </a:rPr>
              <a:t>központi költségvetési szerv </a:t>
            </a:r>
            <a:r>
              <a:rPr lang="hu-HU" sz="22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  <a:cs typeface="Arial" charset="0"/>
              </a:rPr>
              <a:t>esetén a projektrész teljes költségvetésének maximum </a:t>
            </a:r>
            <a:r>
              <a:rPr lang="hu-HU" sz="2200" b="1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  <a:cs typeface="Arial" charset="0"/>
              </a:rPr>
              <a:t>20</a:t>
            </a:r>
            <a:r>
              <a:rPr lang="hu-HU" sz="2200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  <a:cs typeface="Arial" charset="0"/>
              </a:rPr>
              <a:t> </a:t>
            </a:r>
            <a:r>
              <a:rPr lang="hu-HU" sz="22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  <a:cs typeface="Arial" charset="0"/>
              </a:rPr>
              <a:t>százaléka </a:t>
            </a:r>
          </a:p>
        </p:txBody>
      </p:sp>
      <p:sp>
        <p:nvSpPr>
          <p:cNvPr id="5" name="Oval 44"/>
          <p:cNvSpPr/>
          <p:nvPr/>
        </p:nvSpPr>
        <p:spPr>
          <a:xfrm>
            <a:off x="611560" y="3521790"/>
            <a:ext cx="979080" cy="100242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algn="ctr"/>
            <a:r>
              <a:rPr lang="en-GB" altLang="de-DE" sz="54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€</a:t>
            </a:r>
            <a:endParaRPr lang="en-GB" sz="5400" dirty="0">
              <a:solidFill>
                <a:schemeClr val="bg1"/>
              </a:solidFill>
              <a:latin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3683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834812" y="318936"/>
            <a:ext cx="5200573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ERFA megelőlegezés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336542" y="1556792"/>
            <a:ext cx="84119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Igényelhető 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 támogatás ERFA részének megelőlegezése is, a tervezett 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ERFA rész maximum 30 százalékáig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, ha a hazai partnernek 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300 ezer euró feletti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a teljes projektidőszakra tervezett költségvetése. Központi költségvetési szervek, megyei önkormányzatok vagy európai területi társulások alsó összeghatár nélkül is jogosultak megelőlegezést igényelni. </a:t>
            </a:r>
            <a:endParaRPr lang="hu-HU" sz="2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endParaRPr lang="hu-HU" sz="2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 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nyertes projektekben résztvevő hazai kedvezményezettekkel a 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Széchenyi Programiroda  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veszi fel a kapcsolatot, és ad további tájékoztatást a hazai társfinanszírozási -, valamint a megelőlegezési szerződések előkészítésével kapcsolatban</a:t>
            </a:r>
            <a:r>
              <a:rPr lang="hu-HU" sz="2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108000" algn="just" fontAlgn="base">
              <a:spcBef>
                <a:spcPct val="0"/>
              </a:spcBef>
              <a:spcAft>
                <a:spcPct val="0"/>
              </a:spcAft>
            </a:pPr>
            <a:endParaRPr lang="hu-HU" sz="2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1080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hu-HU" sz="2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5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835700" y="476672"/>
            <a:ext cx="5200573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Hazai j</a:t>
            </a: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ogi háttér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feld 3"/>
          <p:cNvSpPr txBox="1"/>
          <p:nvPr/>
        </p:nvSpPr>
        <p:spPr>
          <a:xfrm>
            <a:off x="852366" y="1556792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512/2022</a:t>
            </a:r>
            <a:r>
              <a:rPr lang="hu-HU" sz="2800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. (XII. 13.) Korm. </a:t>
            </a:r>
            <a:r>
              <a:rPr lang="hu-HU" sz="2800" b="1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rendelet </a:t>
            </a:r>
          </a:p>
          <a:p>
            <a:r>
              <a:rPr lang="hu-HU" sz="2400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amely </a:t>
            </a:r>
            <a:r>
              <a:rPr lang="hu-HU" sz="24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kijelöli </a:t>
            </a:r>
            <a:r>
              <a:rPr lang="hu-HU" sz="2400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a transznacionális </a:t>
            </a:r>
            <a:r>
              <a:rPr lang="hu-HU" sz="24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és </a:t>
            </a:r>
            <a:r>
              <a:rPr lang="hu-HU" sz="2400" dirty="0" err="1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interregionális</a:t>
            </a:r>
            <a:r>
              <a:rPr lang="hu-HU" sz="24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együttműködési programok végrehajtásban résztvevő szervezeteket, </a:t>
            </a:r>
            <a:r>
              <a:rPr lang="hu-HU" sz="2400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feladatokat (költséghitelesítés, ellenőrzés,  szabálytalanságkezelés)</a:t>
            </a:r>
          </a:p>
          <a:p>
            <a:endParaRPr lang="hu-HU" sz="2400" dirty="0" smtClean="0">
              <a:solidFill>
                <a:srgbClr val="4F81BD">
                  <a:lumMod val="50000"/>
                </a:srgbClr>
              </a:solidFill>
              <a:latin typeface="Cambria" pitchFamily="18" charset="0"/>
            </a:endParaRPr>
          </a:p>
          <a:p>
            <a:endParaRPr lang="hu-HU" sz="2400" dirty="0">
              <a:solidFill>
                <a:srgbClr val="4F81BD">
                  <a:lumMod val="50000"/>
                </a:srgbClr>
              </a:solidFill>
              <a:latin typeface="Cambria" pitchFamily="18" charset="0"/>
            </a:endParaRPr>
          </a:p>
          <a:p>
            <a:r>
              <a:rPr lang="hu-HU" sz="2800" b="1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590/2022</a:t>
            </a:r>
            <a:r>
              <a:rPr lang="hu-HU" sz="2800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. (XII. 28.) </a:t>
            </a:r>
            <a:r>
              <a:rPr lang="hu-HU" sz="2800" b="1" dirty="0" err="1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Korm.rendelet</a:t>
            </a:r>
            <a:r>
              <a:rPr lang="hu-HU" sz="2800" b="1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</a:t>
            </a:r>
          </a:p>
          <a:p>
            <a:r>
              <a:rPr lang="hu-HU" sz="2400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amely a </a:t>
            </a:r>
            <a:r>
              <a:rPr lang="hu-HU" sz="24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transznacionális és </a:t>
            </a:r>
            <a:r>
              <a:rPr lang="hu-HU" sz="2400" dirty="0" err="1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interregionális</a:t>
            </a:r>
            <a:r>
              <a:rPr lang="hu-HU" sz="24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programokhoz kapcsolódó </a:t>
            </a:r>
            <a:r>
              <a:rPr lang="hu-HU" sz="2400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előirányzatok </a:t>
            </a:r>
            <a:r>
              <a:rPr lang="hu-HU" sz="24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felhasználási rendjét </a:t>
            </a:r>
            <a:r>
              <a:rPr lang="hu-HU" sz="2400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szabályozza</a:t>
            </a:r>
            <a:r>
              <a:rPr lang="hu-HU" sz="2400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41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-9768" y="-2895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83568" y="237407"/>
            <a:ext cx="7848872" cy="8689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200" b="1" dirty="0">
                <a:solidFill>
                  <a:srgbClr val="948A54"/>
                </a:solidFill>
                <a:latin typeface="Cambria" pitchFamily="18" charset="0"/>
                <a:ea typeface="+mn-ea"/>
                <a:cs typeface="Times New Roman" pitchFamily="18" charset="0"/>
              </a:rPr>
              <a:t>2014-2020: Eredmények</a:t>
            </a:r>
          </a:p>
        </p:txBody>
      </p:sp>
      <p:sp>
        <p:nvSpPr>
          <p:cNvPr id="10" name="Textfeld 3"/>
          <p:cNvSpPr txBox="1"/>
          <p:nvPr/>
        </p:nvSpPr>
        <p:spPr>
          <a:xfrm>
            <a:off x="395540" y="1103885"/>
            <a:ext cx="8454219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Cambria" panose="02040503050406030204" pitchFamily="18" charset="0"/>
              </a:rPr>
              <a:t>Elektronikus kiadvány </a:t>
            </a:r>
            <a:endParaRPr lang="hu-HU" sz="2400" dirty="0" smtClean="0">
              <a:latin typeface="Cambria" panose="02040503050406030204" pitchFamily="18" charset="0"/>
            </a:endParaRPr>
          </a:p>
          <a:p>
            <a:pPr algn="ctr"/>
            <a:r>
              <a:rPr lang="hu-HU" sz="2400" dirty="0" smtClean="0">
                <a:latin typeface="Cambria" panose="02040503050406030204" pitchFamily="18" charset="0"/>
              </a:rPr>
              <a:t>hazai </a:t>
            </a:r>
            <a:r>
              <a:rPr lang="hu-HU" sz="2400" dirty="0">
                <a:latin typeface="Cambria" panose="02040503050406030204" pitchFamily="18" charset="0"/>
              </a:rPr>
              <a:t>intézmények részvételével megvalósult </a:t>
            </a:r>
          </a:p>
          <a:p>
            <a:pPr algn="ctr"/>
            <a:endParaRPr lang="hu-HU" sz="2400" dirty="0">
              <a:latin typeface="Cambria" panose="02040503050406030204" pitchFamily="18" charset="0"/>
            </a:endParaRPr>
          </a:p>
          <a:p>
            <a:pPr algn="ctr"/>
            <a:endParaRPr lang="hu-HU" sz="2400" dirty="0">
              <a:latin typeface="Cambria" panose="02040503050406030204" pitchFamily="18" charset="0"/>
            </a:endParaRPr>
          </a:p>
          <a:p>
            <a:pPr algn="ctr"/>
            <a:endParaRPr lang="hu-HU" sz="2400" dirty="0">
              <a:latin typeface="Cambria" panose="02040503050406030204" pitchFamily="18" charset="0"/>
            </a:endParaRPr>
          </a:p>
          <a:p>
            <a:pPr algn="ctr"/>
            <a:endParaRPr lang="hu-HU" sz="2400" dirty="0">
              <a:latin typeface="Cambria" panose="02040503050406030204" pitchFamily="18" charset="0"/>
            </a:endParaRPr>
          </a:p>
          <a:p>
            <a:pPr algn="ctr"/>
            <a:endParaRPr lang="hu-HU" sz="2400" dirty="0">
              <a:latin typeface="Cambria" panose="02040503050406030204" pitchFamily="18" charset="0"/>
            </a:endParaRPr>
          </a:p>
          <a:p>
            <a:pPr algn="ctr"/>
            <a:endParaRPr lang="hu-HU" sz="2400" dirty="0">
              <a:latin typeface="Cambria" panose="02040503050406030204" pitchFamily="18" charset="0"/>
            </a:endParaRPr>
          </a:p>
          <a:p>
            <a:pPr algn="ctr"/>
            <a:endParaRPr lang="hu-HU" sz="2400" dirty="0">
              <a:latin typeface="Cambria" panose="02040503050406030204" pitchFamily="18" charset="0"/>
            </a:endParaRPr>
          </a:p>
          <a:p>
            <a:pPr algn="ctr"/>
            <a:endParaRPr lang="hu-HU" sz="1200" dirty="0" smtClean="0">
              <a:latin typeface="Cambria" panose="02040503050406030204" pitchFamily="18" charset="0"/>
            </a:endParaRPr>
          </a:p>
          <a:p>
            <a:pPr algn="ctr"/>
            <a:r>
              <a:rPr lang="hu-HU" sz="2400" dirty="0" smtClean="0">
                <a:latin typeface="Cambria" panose="02040503050406030204" pitchFamily="18" charset="0"/>
              </a:rPr>
              <a:t>projektekről</a:t>
            </a:r>
            <a:r>
              <a:rPr lang="hu-HU" sz="2400" dirty="0">
                <a:latin typeface="Cambria" panose="02040503050406030204" pitchFamily="18" charset="0"/>
              </a:rPr>
              <a:t>: </a:t>
            </a:r>
            <a:endParaRPr lang="hu-HU" sz="2400" dirty="0" smtClean="0">
              <a:latin typeface="Cambria" panose="02040503050406030204" pitchFamily="18" charset="0"/>
            </a:endParaRPr>
          </a:p>
          <a:p>
            <a:pPr algn="ctr"/>
            <a:endParaRPr lang="hu-HU" sz="24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u-HU" sz="2400" b="1" dirty="0">
                <a:latin typeface="Cambria" panose="02040503050406030204" pitchFamily="18" charset="0"/>
                <a:hlinkClick r:id="rId2"/>
              </a:rPr>
              <a:t>https://archiv2011-2022regionalispolitika.kormany.hu/download/1/48/c2000/Interreg%20Kiadvany%202021.pdf</a:t>
            </a:r>
            <a:endParaRPr lang="hu-HU" sz="2400" b="1" dirty="0">
              <a:latin typeface="Cambria" panose="0204050305040603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64" y="2239199"/>
            <a:ext cx="2378202" cy="868959"/>
          </a:xfrm>
          <a:prstGeom prst="rect">
            <a:avLst/>
          </a:prstGeom>
        </p:spPr>
      </p:pic>
      <p:pic>
        <p:nvPicPr>
          <p:cNvPr id="7" name="Picture 2" descr="Description: Description: DT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4" y="1972843"/>
            <a:ext cx="3649131" cy="121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\\gvvrcommon10\gvvrcommon10\lun07\NGM_TERTERV\5_nemzk_tf_feladatok\5_ETE_2014_2020\06_INTERREG_EUROPE\3_NCP\Interreg_Europe_logo_QUAD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80" y="3425698"/>
            <a:ext cx="3680013" cy="8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89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47852" y="3137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404664"/>
            <a:ext cx="914400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Köszönöm a figyelmet!</a:t>
            </a:r>
            <a:endParaRPr lang="en-US" sz="38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1412776"/>
            <a:ext cx="9144000" cy="28300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hu-HU" sz="900" dirty="0">
              <a:solidFill>
                <a:prstClr val="black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Hegyesi Béla</a:t>
            </a:r>
            <a:br>
              <a:rPr lang="hu-H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</a:br>
            <a:r>
              <a:rPr lang="hu-H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/>
            </a:r>
            <a:br>
              <a:rPr lang="hu-H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</a:b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Közigazgatási és Területfejlesztési  Minisztérium</a:t>
            </a: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Nemzetközi Területfejlesztési Együttműködések Főosztálya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bela.hegyesi@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ktm.gov.hu</a:t>
            </a:r>
            <a:r>
              <a:rPr lang="hu-H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/>
            </a:r>
            <a:br>
              <a:rPr lang="hu-H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</a:br>
            <a:r>
              <a:rPr lang="hu-H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+36 1 89 60 594</a:t>
            </a:r>
            <a:br>
              <a:rPr lang="hu-H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</a:br>
            <a:r>
              <a:rPr lang="hu-H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+36 30 475 85 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73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140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>
              <a:solidFill>
                <a:srgbClr val="EEECE1">
                  <a:lumMod val="50000"/>
                </a:srgb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03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260648"/>
            <a:ext cx="661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Interreg</a:t>
            </a:r>
            <a:r>
              <a:rPr lang="hu-HU" sz="2800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</a:t>
            </a:r>
            <a:r>
              <a:rPr lang="hu-HU" sz="2800" b="1" dirty="0" err="1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Central</a:t>
            </a:r>
            <a:r>
              <a:rPr lang="hu-HU" sz="2800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Europe 2021-2027</a:t>
            </a:r>
          </a:p>
        </p:txBody>
      </p:sp>
      <p:pic>
        <p:nvPicPr>
          <p:cNvPr id="1026" name="Picture 2" descr="INTERREG Central Europe | University of Pécs">
            <a:extLst>
              <a:ext uri="{FF2B5EF4-FFF2-40B4-BE49-F238E27FC236}">
                <a16:creationId xmlns="" xmlns:a16="http://schemas.microsoft.com/office/drawing/2014/main" id="{7ED7EB3E-04C2-4F13-A850-4C2CCE62C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5920"/>
          <a:stretch/>
        </p:blipFill>
        <p:spPr bwMode="auto">
          <a:xfrm>
            <a:off x="467548" y="1299291"/>
            <a:ext cx="5458073" cy="45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283C2F25-94B8-474D-ACF1-108A9BE582E2}"/>
              </a:ext>
            </a:extLst>
          </p:cNvPr>
          <p:cNvSpPr txBox="1"/>
          <p:nvPr/>
        </p:nvSpPr>
        <p:spPr>
          <a:xfrm>
            <a:off x="5925618" y="1351798"/>
            <a:ext cx="2822847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2000" dirty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2-3 éves nemzetközi együttműködési projektek</a:t>
            </a:r>
          </a:p>
          <a:p>
            <a:pPr>
              <a:spcBef>
                <a:spcPts val="600"/>
              </a:spcBef>
            </a:pPr>
            <a:r>
              <a:rPr lang="hu-HU" sz="2000" dirty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Legalább 3 ország részvételével</a:t>
            </a:r>
          </a:p>
          <a:p>
            <a:pPr>
              <a:spcBef>
                <a:spcPts val="600"/>
              </a:spcBef>
            </a:pPr>
            <a:r>
              <a:rPr lang="hu-HU" sz="2000" dirty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80%+15% támogatás</a:t>
            </a:r>
          </a:p>
          <a:p>
            <a:pPr>
              <a:spcBef>
                <a:spcPts val="600"/>
              </a:spcBef>
            </a:pPr>
            <a:r>
              <a:rPr lang="hu-HU" sz="2000" dirty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Pályázati felhívások nagyjából évente</a:t>
            </a:r>
          </a:p>
          <a:p>
            <a:pPr>
              <a:spcBef>
                <a:spcPts val="600"/>
              </a:spcBef>
            </a:pPr>
            <a:r>
              <a:rPr lang="hu-HU" sz="2000" b="1" dirty="0" smtClean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Harmadik </a:t>
            </a:r>
            <a:r>
              <a:rPr lang="hu-HU" sz="2000" b="1" dirty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felhívás</a:t>
            </a:r>
            <a:r>
              <a:rPr lang="hu-HU" sz="2000" b="1" dirty="0" smtClean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hu-HU" sz="2000" b="1" dirty="0" smtClean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2024 december 10-ig </a:t>
            </a:r>
            <a:r>
              <a:rPr lang="hu-HU" sz="2000" b="1" dirty="0">
                <a:solidFill>
                  <a:schemeClr val="accent5">
                    <a:lumMod val="10000"/>
                  </a:schemeClr>
                </a:solidFill>
                <a:latin typeface="Cambria" pitchFamily="18" charset="0"/>
                <a:hlinkClick r:id="rId4"/>
              </a:rPr>
              <a:t>https://www.interreg-central.eu/second-call-open</a:t>
            </a:r>
            <a:r>
              <a:rPr lang="hu-HU" sz="2000" b="1" dirty="0" smtClean="0">
                <a:solidFill>
                  <a:schemeClr val="accent5">
                    <a:lumMod val="10000"/>
                  </a:schemeClr>
                </a:solidFill>
                <a:latin typeface="Cambria" pitchFamily="18" charset="0"/>
                <a:hlinkClick r:id="rId4"/>
              </a:rPr>
              <a:t>/</a:t>
            </a:r>
            <a:r>
              <a:rPr lang="hu-HU" sz="2000" b="1" dirty="0" smtClean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 </a:t>
            </a:r>
            <a:endParaRPr lang="hu-HU" sz="2000" b="1" dirty="0">
              <a:solidFill>
                <a:schemeClr val="accent5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91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8672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59260" y="262506"/>
            <a:ext cx="8825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Interreg</a:t>
            </a:r>
            <a:r>
              <a:rPr lang="hu-HU" sz="2400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</a:t>
            </a:r>
            <a:r>
              <a:rPr lang="hu-HU" sz="2400" b="1" dirty="0" err="1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Central</a:t>
            </a:r>
            <a:r>
              <a:rPr lang="hu-HU" sz="2400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</a:rPr>
              <a:t> Europe 2021-2027: Prioritások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65106"/>
              </p:ext>
            </p:extLst>
          </p:nvPr>
        </p:nvGraphicFramePr>
        <p:xfrm>
          <a:off x="395536" y="805853"/>
          <a:ext cx="8517196" cy="5503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5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77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Szakpolitikai célkitűzés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MS Minch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0"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ambria" panose="02040503050406030204" pitchFamily="18" charset="0"/>
                        </a:rPr>
                        <a:t>Specifikus célkitűzések</a:t>
                      </a:r>
                      <a:endParaRPr lang="hu-HU" sz="1600" dirty="0">
                        <a:effectLst/>
                        <a:latin typeface="Cambria" panose="02040503050406030204" pitchFamily="18" charset="0"/>
                        <a:ea typeface="MS Minch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58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1. Egy együttműködés révén okosabb Közép-Európa (PO1)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1.1  Az 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innovációs kapacitások </a:t>
                      </a: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erősítése Közép-Európában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1.2  Készségek fejlesztése a közép-európai </a:t>
                      </a:r>
                      <a:r>
                        <a:rPr lang="hu-H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intelligens szakosodáshoz, az 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ipari átalakulás</a:t>
                      </a:r>
                      <a:r>
                        <a:rPr lang="hu-H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hoz</a:t>
                      </a: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és a vállalkozói tevékenységhez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2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 Egy együttműködés révén zöldebb Közép-Európa (PO2)</a:t>
                      </a:r>
                      <a:endParaRPr lang="hu-H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2.1  Az 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energiaátmenet</a:t>
                      </a: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támogatása egy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    klímasemleges Közép-Európa érdekében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2.2  Az 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éghajlatváltozás</a:t>
                      </a:r>
                      <a:r>
                        <a:rPr lang="hu-H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sal szembeni ellenálló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    képesség növelése Közép-Európában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2.3  A 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körforgásos gazdaság </a:t>
                      </a: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előmozdítása Közép-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    Európában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2.4  A 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környezet védelme </a:t>
                      </a: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Közép-Európában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2.5  </a:t>
                      </a:r>
                      <a:r>
                        <a:rPr lang="hu-H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A </a:t>
                      </a:r>
                      <a:r>
                        <a:rPr lang="hu-H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városi 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mobilitás zöldebbé tétele </a:t>
                      </a: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Közép-Európában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58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3. Egy együttműködés révén még inkább összekötött Közép-Európa (PO3)</a:t>
                      </a:r>
                      <a:endParaRPr lang="hu-H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0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3.1  A </a:t>
                      </a:r>
                      <a:r>
                        <a:rPr lang="hu-H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vidéki és 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periférikus régiók közlekedési </a:t>
                      </a:r>
                    </a:p>
                    <a:p>
                      <a:pPr marR="88900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    kapcsolatai</a:t>
                      </a: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nak javítása Közép-Európában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19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4. A közép-európai együttműködés jobb irányítása (ISO1)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0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4.1 Az </a:t>
                      </a:r>
                      <a:r>
                        <a:rPr lang="hu-H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integrált területi fejlődés </a:t>
                      </a:r>
                      <a:r>
                        <a:rPr lang="hu-H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irányításának </a:t>
                      </a:r>
                    </a:p>
                    <a:p>
                      <a:pPr marR="88900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     megerősítése Közép-Európában </a:t>
                      </a:r>
                      <a:endParaRPr lang="hu-H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Kép 5"/>
          <p:cNvPicPr/>
          <p:nvPr/>
        </p:nvPicPr>
        <p:blipFill rotWithShape="1">
          <a:blip r:embed="rId3"/>
          <a:srcRect l="17590" t="62052" r="12691" b="19544"/>
          <a:stretch/>
        </p:blipFill>
        <p:spPr bwMode="auto">
          <a:xfrm>
            <a:off x="5806992" y="6361211"/>
            <a:ext cx="3335020" cy="49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662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E219BE-5449-400D-B0A4-3BA5114E8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11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="" xmlns:a16="http://schemas.microsoft.com/office/drawing/2014/main" id="{EBEBBBC6-B6FE-4360-9D4E-15A0379AC570}"/>
              </a:ext>
            </a:extLst>
          </p:cNvPr>
          <p:cNvSpPr txBox="1">
            <a:spLocks/>
          </p:cNvSpPr>
          <p:nvPr/>
        </p:nvSpPr>
        <p:spPr>
          <a:xfrm>
            <a:off x="234268" y="252071"/>
            <a:ext cx="8909732" cy="686007"/>
          </a:xfrm>
          <a:prstGeom prst="rect">
            <a:avLst/>
          </a:prstGeom>
        </p:spPr>
        <p:txBody>
          <a:bodyPr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bg2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/>
            <a:r>
              <a:rPr lang="en-GB" sz="2400" cap="none" dirty="0" smtClean="0">
                <a:solidFill>
                  <a:srgbClr val="000000"/>
                </a:solidFill>
              </a:rPr>
              <a:t>Call specificities and novelties</a:t>
            </a:r>
            <a:endParaRPr lang="en-GB" sz="2400" dirty="0"/>
          </a:p>
        </p:txBody>
      </p:sp>
      <p:sp>
        <p:nvSpPr>
          <p:cNvPr id="9" name="Textplatzhalter 6">
            <a:extLst>
              <a:ext uri="{FF2B5EF4-FFF2-40B4-BE49-F238E27FC236}">
                <a16:creationId xmlns="" xmlns:a16="http://schemas.microsoft.com/office/drawing/2014/main" id="{C06936BA-2E54-46E9-95B1-26F096980F7B}"/>
              </a:ext>
            </a:extLst>
          </p:cNvPr>
          <p:cNvSpPr txBox="1">
            <a:spLocks/>
          </p:cNvSpPr>
          <p:nvPr/>
        </p:nvSpPr>
        <p:spPr>
          <a:xfrm>
            <a:off x="4644437" y="2665786"/>
            <a:ext cx="3987616" cy="430887"/>
          </a:xfrm>
          <a:prstGeom prst="rect">
            <a:avLst/>
          </a:prstGeom>
          <a:ln w="19050">
            <a:noFill/>
            <a:prstDash val="solid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>
              <a:spcBef>
                <a:spcPts val="1200"/>
              </a:spcBef>
              <a:buSzPct val="100000"/>
            </a:pPr>
            <a:r>
              <a:rPr lang="en-US" sz="1400" dirty="0">
                <a:solidFill>
                  <a:srgbClr val="000000"/>
                </a:solidFill>
              </a:rPr>
              <a:t>The call facilitates participation to transnational projects (</a:t>
            </a:r>
            <a:r>
              <a:rPr lang="en-US" sz="1400" dirty="0">
                <a:solidFill>
                  <a:schemeClr val="bg2"/>
                </a:solidFill>
              </a:rPr>
              <a:t>small-scale projects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="" xmlns:a16="http://schemas.microsoft.com/office/drawing/2014/main" id="{D5577429-27F5-4501-9ED7-C1F168BC5E64}"/>
              </a:ext>
            </a:extLst>
          </p:cNvPr>
          <p:cNvSpPr txBox="1">
            <a:spLocks/>
          </p:cNvSpPr>
          <p:nvPr/>
        </p:nvSpPr>
        <p:spPr>
          <a:xfrm>
            <a:off x="4644438" y="2262327"/>
            <a:ext cx="3987616" cy="2043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dash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buSzPct val="100000"/>
            </a:pPr>
            <a:r>
              <a:rPr lang="en-US" sz="1200" dirty="0">
                <a:solidFill>
                  <a:schemeClr val="bg1"/>
                </a:solidFill>
              </a:rPr>
              <a:t>Simplification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="" xmlns:a16="http://schemas.microsoft.com/office/drawing/2014/main" id="{2A631D71-6C6E-44C4-89C4-D8991F50CA17}"/>
              </a:ext>
            </a:extLst>
          </p:cNvPr>
          <p:cNvSpPr txBox="1">
            <a:spLocks/>
          </p:cNvSpPr>
          <p:nvPr/>
        </p:nvSpPr>
        <p:spPr>
          <a:xfrm>
            <a:off x="303726" y="2632867"/>
            <a:ext cx="4061540" cy="646331"/>
          </a:xfrm>
          <a:prstGeom prst="rect">
            <a:avLst/>
          </a:prstGeom>
          <a:ln w="19050">
            <a:noFill/>
            <a:prstDash val="solid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>
              <a:spcBef>
                <a:spcPts val="1200"/>
              </a:spcBef>
              <a:buSzPct val="100000"/>
            </a:pPr>
            <a:r>
              <a:rPr lang="en-US" sz="1400" dirty="0">
                <a:solidFill>
                  <a:srgbClr val="000000"/>
                </a:solidFill>
              </a:rPr>
              <a:t>The call has a </a:t>
            </a:r>
            <a:r>
              <a:rPr lang="en-US" sz="1400" dirty="0">
                <a:solidFill>
                  <a:schemeClr val="bg2"/>
                </a:solidFill>
              </a:rPr>
              <a:t>territorial </a:t>
            </a:r>
            <a:r>
              <a:rPr lang="en-US" sz="1400" dirty="0">
                <a:solidFill>
                  <a:srgbClr val="000000"/>
                </a:solidFill>
              </a:rPr>
              <a:t>(peripheral and lagging areas) and </a:t>
            </a:r>
            <a:r>
              <a:rPr lang="en-US" sz="1400" dirty="0">
                <a:solidFill>
                  <a:schemeClr val="bg2"/>
                </a:solidFill>
              </a:rPr>
              <a:t>thematic focus </a:t>
            </a:r>
            <a:r>
              <a:rPr lang="en-US" sz="1400" dirty="0">
                <a:solidFill>
                  <a:srgbClr val="000000"/>
                </a:solidFill>
              </a:rPr>
              <a:t>(4 </a:t>
            </a:r>
            <a:r>
              <a:rPr lang="en-US" sz="1400" dirty="0" err="1">
                <a:solidFill>
                  <a:srgbClr val="000000"/>
                </a:solidFill>
              </a:rPr>
              <a:t>programme</a:t>
            </a:r>
            <a:r>
              <a:rPr lang="en-US" sz="1400" dirty="0">
                <a:solidFill>
                  <a:srgbClr val="000000"/>
                </a:solidFill>
              </a:rPr>
              <a:t> specific objectives)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="" xmlns:a16="http://schemas.microsoft.com/office/drawing/2014/main" id="{8645D561-E324-49A4-871E-6B7BD2C046F4}"/>
              </a:ext>
            </a:extLst>
          </p:cNvPr>
          <p:cNvSpPr txBox="1">
            <a:spLocks/>
          </p:cNvSpPr>
          <p:nvPr/>
        </p:nvSpPr>
        <p:spPr>
          <a:xfrm>
            <a:off x="303728" y="2251886"/>
            <a:ext cx="3987618" cy="2043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dash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buSzPct val="100000"/>
            </a:pPr>
            <a:r>
              <a:rPr lang="en-US" sz="1200" dirty="0">
                <a:solidFill>
                  <a:schemeClr val="bg1"/>
                </a:solidFill>
              </a:rPr>
              <a:t>Call specificities</a:t>
            </a:r>
          </a:p>
        </p:txBody>
      </p:sp>
      <p:sp>
        <p:nvSpPr>
          <p:cNvPr id="29" name="Freeform 170">
            <a:extLst>
              <a:ext uri="{FF2B5EF4-FFF2-40B4-BE49-F238E27FC236}">
                <a16:creationId xmlns="" xmlns:a16="http://schemas.microsoft.com/office/drawing/2014/main" id="{687BF247-A947-43F9-91EF-ED5BAA7BA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115" y="1272230"/>
            <a:ext cx="464260" cy="730303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63" dirty="0">
              <a:latin typeface="Trebuchet MS" pitchFamily="34" charset="0"/>
            </a:endParaRPr>
          </a:p>
        </p:txBody>
      </p:sp>
      <p:sp>
        <p:nvSpPr>
          <p:cNvPr id="30" name="Freeform 54">
            <a:extLst>
              <a:ext uri="{FF2B5EF4-FFF2-40B4-BE49-F238E27FC236}">
                <a16:creationId xmlns="" xmlns:a16="http://schemas.microsoft.com/office/drawing/2014/main" id="{DE01CAA3-6EBB-45D4-A8FE-183456FBD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360" y="1353406"/>
            <a:ext cx="621159" cy="732937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63" dirty="0">
              <a:latin typeface="Trebuchet MS" pitchFamily="34" charset="0"/>
            </a:endParaRPr>
          </a:p>
        </p:txBody>
      </p:sp>
      <p:sp>
        <p:nvSpPr>
          <p:cNvPr id="27" name="Textplatzhalter 6">
            <a:extLst>
              <a:ext uri="{FF2B5EF4-FFF2-40B4-BE49-F238E27FC236}">
                <a16:creationId xmlns="" xmlns:a16="http://schemas.microsoft.com/office/drawing/2014/main" id="{D371720F-92E1-4333-8E0E-117D197BCD2C}"/>
              </a:ext>
            </a:extLst>
          </p:cNvPr>
          <p:cNvSpPr txBox="1">
            <a:spLocks/>
          </p:cNvSpPr>
          <p:nvPr/>
        </p:nvSpPr>
        <p:spPr>
          <a:xfrm>
            <a:off x="4644441" y="5317923"/>
            <a:ext cx="4452969" cy="430887"/>
          </a:xfrm>
          <a:prstGeom prst="rect">
            <a:avLst/>
          </a:prstGeom>
          <a:ln w="19050">
            <a:noFill/>
            <a:prstDash val="solid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>
              <a:spcBef>
                <a:spcPts val="1200"/>
              </a:spcBef>
              <a:buSzPct val="100000"/>
            </a:pPr>
            <a:r>
              <a:rPr lang="en-US" sz="1400" dirty="0">
                <a:solidFill>
                  <a:srgbClr val="000000"/>
                </a:solidFill>
              </a:rPr>
              <a:t>The call has an indicative ERDF allocation of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14 million EUR</a:t>
            </a:r>
            <a:r>
              <a:rPr lang="en-US" sz="1400" dirty="0">
                <a:solidFill>
                  <a:srgbClr val="000000"/>
                </a:solidFill>
              </a:rPr>
              <a:t> (</a:t>
            </a:r>
            <a:r>
              <a:rPr lang="en-US" sz="1400" dirty="0">
                <a:solidFill>
                  <a:schemeClr val="bg2"/>
                </a:solidFill>
              </a:rPr>
              <a:t>80%</a:t>
            </a:r>
            <a:r>
              <a:rPr lang="en-US" sz="1400" dirty="0">
                <a:solidFill>
                  <a:srgbClr val="000000"/>
                </a:solidFill>
              </a:rPr>
              <a:t> EU co-financing rate)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="" xmlns:a16="http://schemas.microsoft.com/office/drawing/2014/main" id="{F5B74E5A-B5E1-4AAD-841A-C08FC9347897}"/>
              </a:ext>
            </a:extLst>
          </p:cNvPr>
          <p:cNvSpPr txBox="1">
            <a:spLocks/>
          </p:cNvSpPr>
          <p:nvPr/>
        </p:nvSpPr>
        <p:spPr>
          <a:xfrm>
            <a:off x="4617412" y="4921283"/>
            <a:ext cx="3981840" cy="2043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dash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buSzPct val="100000"/>
            </a:pPr>
            <a:r>
              <a:rPr lang="en-US" sz="1200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="" xmlns:a16="http://schemas.microsoft.com/office/drawing/2014/main" id="{97F1D5AD-4FF4-416D-85EF-A07C5BBC4334}"/>
              </a:ext>
            </a:extLst>
          </p:cNvPr>
          <p:cNvSpPr txBox="1">
            <a:spLocks/>
          </p:cNvSpPr>
          <p:nvPr/>
        </p:nvSpPr>
        <p:spPr>
          <a:xfrm>
            <a:off x="303732" y="5324742"/>
            <a:ext cx="3987619" cy="430887"/>
          </a:xfrm>
          <a:prstGeom prst="rect">
            <a:avLst/>
          </a:prstGeom>
          <a:ln w="19050">
            <a:noFill/>
            <a:prstDash val="solid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>
              <a:spcBef>
                <a:spcPts val="1200"/>
              </a:spcBef>
              <a:buSzPct val="100000"/>
            </a:pPr>
            <a:r>
              <a:rPr lang="en-GB" sz="1400" dirty="0">
                <a:solidFill>
                  <a:srgbClr val="000000"/>
                </a:solidFill>
              </a:rPr>
              <a:t>For the first time, promising proposals will be invited to online hearings in the assessment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Textplatzhalter 6">
            <a:extLst>
              <a:ext uri="{FF2B5EF4-FFF2-40B4-BE49-F238E27FC236}">
                <a16:creationId xmlns="" xmlns:a16="http://schemas.microsoft.com/office/drawing/2014/main" id="{68722F72-86A6-43C9-AEEF-A19BA6C845D7}"/>
              </a:ext>
            </a:extLst>
          </p:cNvPr>
          <p:cNvSpPr txBox="1">
            <a:spLocks/>
          </p:cNvSpPr>
          <p:nvPr/>
        </p:nvSpPr>
        <p:spPr>
          <a:xfrm>
            <a:off x="316901" y="4921283"/>
            <a:ext cx="3923777" cy="2043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  <a:prstDash val="dash"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buSzPct val="100000"/>
            </a:pPr>
            <a:r>
              <a:rPr lang="en-US" sz="1200" dirty="0">
                <a:solidFill>
                  <a:schemeClr val="bg1"/>
                </a:solidFill>
              </a:rPr>
              <a:t>Hearings</a:t>
            </a:r>
          </a:p>
        </p:txBody>
      </p:sp>
      <p:sp>
        <p:nvSpPr>
          <p:cNvPr id="33" name="Freeform 111">
            <a:extLst>
              <a:ext uri="{FF2B5EF4-FFF2-40B4-BE49-F238E27FC236}">
                <a16:creationId xmlns="" xmlns:a16="http://schemas.microsoft.com/office/drawing/2014/main" id="{117F2A82-57BE-4E02-8201-DAFE303E9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875" y="3970571"/>
            <a:ext cx="446917" cy="728308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" name="Freeform 101">
            <a:extLst>
              <a:ext uri="{FF2B5EF4-FFF2-40B4-BE49-F238E27FC236}">
                <a16:creationId xmlns="" xmlns:a16="http://schemas.microsoft.com/office/drawing/2014/main" id="{2850274E-BA79-4504-B461-3A2215DCE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898" y="3970569"/>
            <a:ext cx="758072" cy="73672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63" dirty="0">
              <a:solidFill>
                <a:schemeClr val="bg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2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BEBBBC6-B6FE-4360-9D4E-15A0379AC570}"/>
              </a:ext>
            </a:extLst>
          </p:cNvPr>
          <p:cNvSpPr txBox="1">
            <a:spLocks/>
          </p:cNvSpPr>
          <p:nvPr/>
        </p:nvSpPr>
        <p:spPr>
          <a:xfrm>
            <a:off x="234268" y="252071"/>
            <a:ext cx="8909732" cy="686007"/>
          </a:xfrm>
          <a:prstGeom prst="rect">
            <a:avLst/>
          </a:prstGeom>
        </p:spPr>
        <p:txBody>
          <a:bodyPr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bg2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/>
            <a:r>
              <a:rPr lang="hu-HU" sz="2400" cap="none" dirty="0" smtClean="0">
                <a:solidFill>
                  <a:srgbClr val="000000"/>
                </a:solidFill>
              </a:rPr>
              <a:t>T</a:t>
            </a:r>
            <a:r>
              <a:rPr lang="en-US" sz="2400" cap="none" dirty="0" err="1" smtClean="0">
                <a:solidFill>
                  <a:srgbClr val="000000"/>
                </a:solidFill>
              </a:rPr>
              <a:t>er</a:t>
            </a:r>
            <a:r>
              <a:rPr lang="hu-HU" sz="2400" cap="none" dirty="0" smtClean="0">
                <a:solidFill>
                  <a:srgbClr val="000000"/>
                </a:solidFill>
              </a:rPr>
              <a:t>ületi fókusz</a:t>
            </a:r>
            <a:endParaRPr lang="en-GB" sz="2400" dirty="0"/>
          </a:p>
        </p:txBody>
      </p:sp>
      <p:sp>
        <p:nvSpPr>
          <p:cNvPr id="3" name="Rechteck: abgerundete Ecken 6">
            <a:extLst>
              <a:ext uri="{FF2B5EF4-FFF2-40B4-BE49-F238E27FC236}">
                <a16:creationId xmlns="" xmlns:a16="http://schemas.microsoft.com/office/drawing/2014/main" id="{DC6447A8-DBE6-4277-A29E-A7485676F9BA}"/>
              </a:ext>
            </a:extLst>
          </p:cNvPr>
          <p:cNvSpPr/>
          <p:nvPr/>
        </p:nvSpPr>
        <p:spPr>
          <a:xfrm>
            <a:off x="2328257" y="1196754"/>
            <a:ext cx="4721754" cy="1859220"/>
          </a:xfrm>
          <a:prstGeom prst="roundRect">
            <a:avLst>
              <a:gd name="adj" fmla="val 7620"/>
            </a:avLst>
          </a:prstGeom>
          <a:solidFill>
            <a:srgbClr val="C8D3D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Low economic potential</a:t>
            </a:r>
          </a:p>
          <a:p>
            <a:pPr marL="285750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Poor access to services of general interest (SGI), often affected by demographic change</a:t>
            </a:r>
          </a:p>
          <a:p>
            <a:pPr marL="285750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Lack of relational proximity, decline in significance, influence or connectivity</a:t>
            </a:r>
            <a:endParaRPr lang="en-US" sz="2000" dirty="0"/>
          </a:p>
        </p:txBody>
      </p:sp>
      <p:sp>
        <p:nvSpPr>
          <p:cNvPr id="4" name="Rechteck: abgerundete Ecken 6">
            <a:extLst>
              <a:ext uri="{FF2B5EF4-FFF2-40B4-BE49-F238E27FC236}">
                <a16:creationId xmlns="" xmlns:a16="http://schemas.microsoft.com/office/drawing/2014/main" id="{DC6447A8-DBE6-4277-A29E-A7485676F9BA}"/>
              </a:ext>
            </a:extLst>
          </p:cNvPr>
          <p:cNvSpPr/>
          <p:nvPr/>
        </p:nvSpPr>
        <p:spPr>
          <a:xfrm>
            <a:off x="1331644" y="3429002"/>
            <a:ext cx="6840759" cy="1859220"/>
          </a:xfrm>
          <a:prstGeom prst="roundRect">
            <a:avLst>
              <a:gd name="adj" fmla="val 7620"/>
            </a:avLst>
          </a:prstGeom>
          <a:solidFill>
            <a:srgbClr val="C8D3D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</a:rPr>
              <a:t>alacsony gazdasági potenciál</a:t>
            </a:r>
          </a:p>
          <a:p>
            <a:pPr marL="285750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</a:rPr>
              <a:t>a közszolgáltatásokhoz való nehéz hozzáférés, gyakran demográfiai változás következményeként</a:t>
            </a:r>
          </a:p>
          <a:p>
            <a:pPr marL="285750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</a:rPr>
              <a:t>nehéz elérhetőség, csökkenő térségi szerep, gyengülő kapcsolatok  </a:t>
            </a:r>
          </a:p>
        </p:txBody>
      </p:sp>
    </p:spTree>
    <p:extLst>
      <p:ext uri="{BB962C8B-B14F-4D97-AF65-F5344CB8AC3E}">
        <p14:creationId xmlns:p14="http://schemas.microsoft.com/office/powerpoint/2010/main" val="4122578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15364"/>
              </p:ext>
            </p:extLst>
          </p:nvPr>
        </p:nvGraphicFramePr>
        <p:xfrm>
          <a:off x="0" y="980729"/>
          <a:ext cx="9036496" cy="609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  <a:gridCol w="1008112"/>
                <a:gridCol w="1043608"/>
              </a:tblGrid>
              <a:tr h="731520"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Pályázható specifikus célkitűzések</a:t>
                      </a:r>
                      <a:endParaRPr lang="hu-HU" sz="2000" dirty="0">
                        <a:effectLst/>
                      </a:endParaRPr>
                    </a:p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és a programtitkárság témajavaslatai</a:t>
                      </a:r>
                      <a:endParaRPr lang="hu-H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3532" marR="83532" marT="41767" marB="41767"/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 felhívás kerete (euró)</a:t>
                      </a:r>
                      <a:endParaRPr lang="hu-HU" sz="2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Finanszírozható projektek száma</a:t>
                      </a:r>
                      <a:endParaRPr lang="hu-HU" sz="2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</a:tr>
              <a:tr h="145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1.2  Készségek fejlesztése a közép-európai intelligens szakosodáshoz, az ipari átalakuláshoz és a vállalkozói tevékenységhez</a:t>
                      </a:r>
                      <a:endParaRPr lang="hu-H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  - Vállalkozói készségek fejlesztése </a:t>
                      </a:r>
                      <a:endParaRPr lang="hu-H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  - A képzett munkaerő elvándorlása</a:t>
                      </a:r>
                      <a:endParaRPr lang="hu-H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  - Társadalmi vállalkozások</a:t>
                      </a:r>
                      <a:endParaRPr lang="hu-H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  - Digitális átmenet</a:t>
                      </a:r>
                      <a:endParaRPr lang="hu-H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3532" marR="83532" marT="41767" marB="4176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5 600 000</a:t>
                      </a:r>
                      <a:endParaRPr lang="hu-H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9,3</a:t>
                      </a:r>
                      <a:endParaRPr lang="hu-HU" sz="3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</a:tr>
              <a:tr h="168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2.5  városi mobilitás zöldebbé tétele Közép-Európában</a:t>
                      </a:r>
                      <a:endParaRPr lang="hu-HU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  - Fenntartható multimodális városi kapcsolatok a</a:t>
                      </a:r>
                      <a:endParaRPr lang="hu-HU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    csomópontoktól távol eső területekkel</a:t>
                      </a:r>
                      <a:endParaRPr lang="hu-HU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  - A mobilitás javítása a város-környéki területeken és falvakban a </a:t>
                      </a:r>
                      <a:endParaRPr lang="hu-HU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    funkcionális terek elvének alkalmazásával</a:t>
                      </a:r>
                      <a:endParaRPr lang="hu-HU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  - A közösségi közlekedés hozzáférésének javítása idősek és </a:t>
                      </a:r>
                      <a:endParaRPr lang="hu-HU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    mozgáskorlátozottak számára funkcionális városi terekben</a:t>
                      </a:r>
                      <a:endParaRPr lang="hu-HU" sz="2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3532" marR="83532" marT="41767" marB="4176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2 100 000</a:t>
                      </a:r>
                      <a:endParaRPr lang="hu-H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3,5</a:t>
                      </a:r>
                      <a:endParaRPr lang="hu-HU" sz="3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</a:tr>
              <a:tr h="1226535">
                <a:tc>
                  <a:txBody>
                    <a:bodyPr/>
                    <a:lstStyle/>
                    <a:p>
                      <a:pPr marR="88900"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3.1  A vidéki és periférikus régiók közlekedési kapcsolatainak javítása Közép-Európában</a:t>
                      </a:r>
                      <a:endParaRPr lang="hu-HU" sz="2000">
                        <a:effectLst/>
                      </a:endParaRPr>
                    </a:p>
                    <a:p>
                      <a:pPr marR="88900"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  - Fenntartható személyszállítás</a:t>
                      </a:r>
                      <a:endParaRPr lang="hu-HU" sz="2000">
                        <a:effectLst/>
                      </a:endParaRPr>
                    </a:p>
                    <a:p>
                      <a:pPr marR="88900"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  - Lakossági regionális közlekedési szolgáltatások tesztelése </a:t>
                      </a:r>
                      <a:endParaRPr lang="hu-HU" sz="2000">
                        <a:effectLst/>
                      </a:endParaRPr>
                    </a:p>
                    <a:p>
                      <a:pPr marR="88900"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    és javítása</a:t>
                      </a:r>
                      <a:endParaRPr lang="hu-HU" sz="2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3532" marR="83532" marT="41767" marB="41767"/>
                </a:tc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2 100 000</a:t>
                      </a:r>
                      <a:endParaRPr lang="hu-HU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3,5</a:t>
                      </a:r>
                      <a:endParaRPr lang="hu-HU" sz="3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</a:tr>
              <a:tr h="997935"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4.1 Az integrált területi fejlődés irányításának megerősítése Közép-Európában</a:t>
                      </a:r>
                      <a:endParaRPr lang="hu-HU" sz="2000">
                        <a:effectLst/>
                      </a:endParaRPr>
                    </a:p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  - Demográfiai változások</a:t>
                      </a:r>
                      <a:endParaRPr lang="hu-HU" sz="2000">
                        <a:effectLst/>
                      </a:endParaRPr>
                    </a:p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  - Közszolgáltatások biztosítása (pl. egészségügyi és szociális </a:t>
                      </a:r>
                      <a:endParaRPr lang="hu-HU" sz="2000">
                        <a:effectLst/>
                      </a:endParaRPr>
                    </a:p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    ellátás, oktatás) integrált területi megközelítésben  </a:t>
                      </a:r>
                      <a:endParaRPr lang="hu-HU" sz="2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3532" marR="83532" marT="41767" marB="41767"/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4 200 000</a:t>
                      </a:r>
                      <a:endParaRPr lang="hu-H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7</a:t>
                      </a:r>
                      <a:endParaRPr lang="hu-HU" sz="3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itel 1">
            <a:extLst>
              <a:ext uri="{FF2B5EF4-FFF2-40B4-BE49-F238E27FC236}">
                <a16:creationId xmlns="" xmlns:a16="http://schemas.microsoft.com/office/drawing/2014/main" id="{EBEBBBC6-B6FE-4360-9D4E-15A0379AC570}"/>
              </a:ext>
            </a:extLst>
          </p:cNvPr>
          <p:cNvSpPr txBox="1">
            <a:spLocks/>
          </p:cNvSpPr>
          <p:nvPr/>
        </p:nvSpPr>
        <p:spPr>
          <a:xfrm>
            <a:off x="234268" y="252071"/>
            <a:ext cx="8909732" cy="686007"/>
          </a:xfrm>
          <a:prstGeom prst="rect">
            <a:avLst/>
          </a:prstGeom>
        </p:spPr>
        <p:txBody>
          <a:bodyPr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bg2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/>
            <a:r>
              <a:rPr lang="hu-HU" sz="2400" cap="none" dirty="0" smtClean="0">
                <a:solidFill>
                  <a:srgbClr val="000000"/>
                </a:solidFill>
              </a:rPr>
              <a:t>T</a:t>
            </a:r>
            <a:r>
              <a:rPr lang="en-US" sz="2400" cap="none" dirty="0" smtClean="0">
                <a:solidFill>
                  <a:srgbClr val="000000"/>
                </a:solidFill>
              </a:rPr>
              <a:t>e</a:t>
            </a:r>
            <a:r>
              <a:rPr lang="hu-HU" sz="2400" cap="none" dirty="0" err="1" smtClean="0">
                <a:solidFill>
                  <a:srgbClr val="000000"/>
                </a:solidFill>
              </a:rPr>
              <a:t>matikus</a:t>
            </a:r>
            <a:r>
              <a:rPr lang="hu-HU" sz="2400" cap="none" dirty="0" smtClean="0">
                <a:solidFill>
                  <a:srgbClr val="000000"/>
                </a:solidFill>
              </a:rPr>
              <a:t> fókusz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8809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="" xmlns:a16="http://schemas.microsoft.com/office/drawing/2014/main" id="{0934E417-5EC6-4F38-B8D6-0BDC2EEE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6" y="211114"/>
            <a:ext cx="8877552" cy="686007"/>
          </a:xfrm>
        </p:spPr>
        <p:txBody>
          <a:bodyPr>
            <a:noAutofit/>
          </a:bodyPr>
          <a:lstStyle/>
          <a:p>
            <a:pPr marL="0"/>
            <a:r>
              <a:rPr lang="en-GB" sz="2400" cap="none" dirty="0">
                <a:solidFill>
                  <a:srgbClr val="000000"/>
                </a:solidFill>
              </a:rPr>
              <a:t>Small-scale projects in a nutshell</a:t>
            </a:r>
            <a:endParaRPr lang="en-GB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B674F46-870A-4431-9D47-A2506E7A2F0E}"/>
              </a:ext>
            </a:extLst>
          </p:cNvPr>
          <p:cNvGrpSpPr/>
          <p:nvPr/>
        </p:nvGrpSpPr>
        <p:grpSpPr>
          <a:xfrm>
            <a:off x="0" y="1884221"/>
            <a:ext cx="9144000" cy="2987299"/>
            <a:chOff x="1170122" y="939837"/>
            <a:chExt cx="6130045" cy="1849278"/>
          </a:xfrm>
        </p:grpSpPr>
        <p:pic>
          <p:nvPicPr>
            <p:cNvPr id="4" name="Grafik 8">
              <a:extLst>
                <a:ext uri="{FF2B5EF4-FFF2-40B4-BE49-F238E27FC236}">
                  <a16:creationId xmlns="" xmlns:a16="http://schemas.microsoft.com/office/drawing/2014/main" id="{938F6F5E-0875-49A2-981D-F97AE6624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405" r="52756"/>
            <a:stretch/>
          </p:blipFill>
          <p:spPr>
            <a:xfrm>
              <a:off x="1170122" y="939837"/>
              <a:ext cx="3927494" cy="1849278"/>
            </a:xfrm>
            <a:prstGeom prst="rect">
              <a:avLst/>
            </a:prstGeom>
          </p:spPr>
        </p:pic>
        <p:pic>
          <p:nvPicPr>
            <p:cNvPr id="6" name="Grafik 9">
              <a:extLst>
                <a:ext uri="{FF2B5EF4-FFF2-40B4-BE49-F238E27FC236}">
                  <a16:creationId xmlns="" xmlns:a16="http://schemas.microsoft.com/office/drawing/2014/main" id="{D8CF860B-5D74-4227-B2CA-F0FB0EFA2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50787" r="-3"/>
            <a:stretch/>
          </p:blipFill>
          <p:spPr>
            <a:xfrm>
              <a:off x="3286673" y="939837"/>
              <a:ext cx="4013494" cy="1849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0699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5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134095"/>
      </a:dk2>
      <a:lt2>
        <a:srgbClr val="AC007C"/>
      </a:lt2>
      <a:accent1>
        <a:srgbClr val="2FAEE0"/>
      </a:accent1>
      <a:accent2>
        <a:srgbClr val="F5A803"/>
      </a:accent2>
      <a:accent3>
        <a:srgbClr val="FFFFFF"/>
      </a:accent3>
      <a:accent4>
        <a:srgbClr val="000000"/>
      </a:accent4>
      <a:accent5>
        <a:srgbClr val="ADD3ED"/>
      </a:accent5>
      <a:accent6>
        <a:srgbClr val="DE9802"/>
      </a:accent6>
      <a:hlink>
        <a:srgbClr val="27859C"/>
      </a:hlink>
      <a:folHlink>
        <a:srgbClr val="A3C3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134095"/>
        </a:dk2>
        <a:lt2>
          <a:srgbClr val="AC007C"/>
        </a:lt2>
        <a:accent1>
          <a:srgbClr val="2FAEE0"/>
        </a:accent1>
        <a:accent2>
          <a:srgbClr val="F5A803"/>
        </a:accent2>
        <a:accent3>
          <a:srgbClr val="FFFFFF"/>
        </a:accent3>
        <a:accent4>
          <a:srgbClr val="000000"/>
        </a:accent4>
        <a:accent5>
          <a:srgbClr val="ADD3ED"/>
        </a:accent5>
        <a:accent6>
          <a:srgbClr val="DE9802"/>
        </a:accent6>
        <a:hlink>
          <a:srgbClr val="27859C"/>
        </a:hlink>
        <a:folHlink>
          <a:srgbClr val="A3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12761</TotalTime>
  <Words>1360</Words>
  <Application>Microsoft Office PowerPoint</Application>
  <PresentationFormat>Diavetítés a képernyőre (4:3 oldalarány)</PresentationFormat>
  <Paragraphs>236</Paragraphs>
  <Slides>29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12</vt:i4>
      </vt:variant>
      <vt:variant>
        <vt:lpstr>Diacímek</vt:lpstr>
      </vt:variant>
      <vt:variant>
        <vt:i4>29</vt:i4>
      </vt:variant>
    </vt:vector>
  </HeadingPairs>
  <TitlesOfParts>
    <vt:vector size="41" baseType="lpstr">
      <vt:lpstr>Beloldalak</vt:lpstr>
      <vt:lpstr>1_Default Design</vt:lpstr>
      <vt:lpstr>1_Beloldalak</vt:lpstr>
      <vt:lpstr>CONTENT page</vt:lpstr>
      <vt:lpstr>1_CONTENT page</vt:lpstr>
      <vt:lpstr>2_CONTENT page</vt:lpstr>
      <vt:lpstr>3_CONTENT page</vt:lpstr>
      <vt:lpstr>4_CONTENT page</vt:lpstr>
      <vt:lpstr>Office-téma</vt:lpstr>
      <vt:lpstr>2_Office-téma</vt:lpstr>
      <vt:lpstr>2_CentralEurope_iService</vt:lpstr>
      <vt:lpstr>5_CONTENT page</vt:lpstr>
      <vt:lpstr>Az Interreg Central Europe program harmadik pályázati felhívása   Hegyesi Béla, KTM  2024, november 11.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Small-scale projects in a nutshell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Applicant support measures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Hazai tervezés aktualitásai</dc:title>
  <dc:creator>user</dc:creator>
  <cp:lastModifiedBy>Hegyesi Béla</cp:lastModifiedBy>
  <cp:revision>866</cp:revision>
  <cp:lastPrinted>2019-04-01T08:57:16Z</cp:lastPrinted>
  <dcterms:created xsi:type="dcterms:W3CDTF">2013-01-25T09:55:31Z</dcterms:created>
  <dcterms:modified xsi:type="dcterms:W3CDTF">2024-11-08T09:33:47Z</dcterms:modified>
</cp:coreProperties>
</file>